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68" r:id="rId2"/>
    <p:sldId id="269" r:id="rId3"/>
    <p:sldId id="273" r:id="rId4"/>
    <p:sldId id="298" r:id="rId5"/>
    <p:sldId id="299" r:id="rId6"/>
    <p:sldId id="275" r:id="rId7"/>
    <p:sldId id="266" r:id="rId8"/>
  </p:sldIdLst>
  <p:sldSz cx="10083800" cy="7562850"/>
  <p:notesSz cx="10083800" cy="75628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sabel Salas-Wardman" initials="IS" lastIdx="12" clrIdx="0">
    <p:extLst>
      <p:ext uri="{19B8F6BF-5375-455C-9EA6-DF929625EA0E}">
        <p15:presenceInfo xmlns:p15="http://schemas.microsoft.com/office/powerpoint/2012/main" userId="S-1-5-21-3603660366-1564195277-1469156790-98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CB00"/>
    <a:srgbClr val="69BE28"/>
    <a:srgbClr val="747678"/>
    <a:srgbClr val="CF2453"/>
    <a:srgbClr val="00AF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21"/>
    <p:restoredTop sz="94694"/>
  </p:normalViewPr>
  <p:slideViewPr>
    <p:cSldViewPr>
      <p:cViewPr varScale="1">
        <p:scale>
          <a:sx n="74" d="100"/>
          <a:sy n="74" d="100"/>
        </p:scale>
        <p:origin x="1310" y="77"/>
      </p:cViewPr>
      <p:guideLst>
        <p:guide orient="horz" pos="2880"/>
        <p:guide pos="2160"/>
      </p:guideLst>
    </p:cSldViewPr>
  </p:slideViewPr>
  <p:notesTextViewPr>
    <p:cViewPr>
      <p:scale>
        <a:sx n="3" d="2"/>
        <a:sy n="3" d="2"/>
      </p:scale>
      <p:origin x="0" y="0"/>
    </p:cViewPr>
  </p:notesTextViewPr>
  <p:sorterViewPr>
    <p:cViewPr>
      <p:scale>
        <a:sx n="100" d="100"/>
        <a:sy n="100" d="100"/>
      </p:scale>
      <p:origin x="0" y="0"/>
    </p:cViewPr>
  </p:sorterViewPr>
  <p:notesViewPr>
    <p:cSldViewPr>
      <p:cViewPr varScale="1">
        <p:scale>
          <a:sx n="81" d="100"/>
          <a:sy n="81" d="100"/>
        </p:scale>
        <p:origin x="1992" y="7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70388" cy="3794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711825" y="0"/>
            <a:ext cx="4370388" cy="379413"/>
          </a:xfrm>
          <a:prstGeom prst="rect">
            <a:avLst/>
          </a:prstGeom>
        </p:spPr>
        <p:txBody>
          <a:bodyPr vert="horz" lIns="91440" tIns="45720" rIns="91440" bIns="45720" rtlCol="0"/>
          <a:lstStyle>
            <a:lvl1pPr algn="r">
              <a:defRPr sz="1200"/>
            </a:lvl1pPr>
          </a:lstStyle>
          <a:p>
            <a:fld id="{C2471170-938E-4D3F-80BF-24FED53FCA50}" type="datetimeFigureOut">
              <a:rPr lang="en-GB" smtClean="0"/>
              <a:t>20/05/2021</a:t>
            </a:fld>
            <a:endParaRPr lang="en-GB"/>
          </a:p>
        </p:txBody>
      </p:sp>
      <p:sp>
        <p:nvSpPr>
          <p:cNvPr id="4" name="Footer Placeholder 3"/>
          <p:cNvSpPr>
            <a:spLocks noGrp="1"/>
          </p:cNvSpPr>
          <p:nvPr>
            <p:ph type="ftr" sz="quarter" idx="2"/>
          </p:nvPr>
        </p:nvSpPr>
        <p:spPr>
          <a:xfrm>
            <a:off x="0" y="7183438"/>
            <a:ext cx="4370388" cy="37941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711825" y="7183438"/>
            <a:ext cx="4370388" cy="379412"/>
          </a:xfrm>
          <a:prstGeom prst="rect">
            <a:avLst/>
          </a:prstGeom>
        </p:spPr>
        <p:txBody>
          <a:bodyPr vert="horz" lIns="91440" tIns="45720" rIns="91440" bIns="45720" rtlCol="0" anchor="b"/>
          <a:lstStyle>
            <a:lvl1pPr algn="r">
              <a:defRPr sz="1200"/>
            </a:lvl1pPr>
          </a:lstStyle>
          <a:p>
            <a:fld id="{AF54974E-BC59-4086-B650-B5533E2F244F}" type="slidenum">
              <a:rPr lang="en-GB" smtClean="0"/>
              <a:t>‹#›</a:t>
            </a:fld>
            <a:endParaRPr lang="en-GB"/>
          </a:p>
        </p:txBody>
      </p:sp>
    </p:spTree>
    <p:extLst>
      <p:ext uri="{BB962C8B-B14F-4D97-AF65-F5344CB8AC3E}">
        <p14:creationId xmlns:p14="http://schemas.microsoft.com/office/powerpoint/2010/main" val="317535348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6285" y="2344483"/>
            <a:ext cx="8571230" cy="158819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12570" y="4235196"/>
            <a:ext cx="7058660" cy="189071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7C7B7B"/>
                </a:solidFill>
                <a:latin typeface="Calibri"/>
                <a:cs typeface="Calibri"/>
              </a:defRPr>
            </a:lvl1pPr>
          </a:lstStyle>
          <a:p>
            <a:pPr marL="12700">
              <a:lnSpc>
                <a:spcPts val="1280"/>
              </a:lnSpc>
            </a:pPr>
            <a:r>
              <a:rPr spc="-30" dirty="0"/>
              <a:t>STEM </a:t>
            </a:r>
            <a:r>
              <a:rPr spc="-35" dirty="0"/>
              <a:t>Learning </a:t>
            </a:r>
            <a:r>
              <a:rPr spc="-45" dirty="0"/>
              <a:t>operates </a:t>
            </a:r>
            <a:r>
              <a:rPr spc="-30" dirty="0"/>
              <a:t>the STEM </a:t>
            </a:r>
            <a:r>
              <a:rPr spc="-40" dirty="0"/>
              <a:t>Ambassador </a:t>
            </a:r>
            <a:r>
              <a:rPr spc="-35" dirty="0"/>
              <a:t>Hubs, </a:t>
            </a:r>
            <a:r>
              <a:rPr spc="-30" dirty="0"/>
              <a:t>the </a:t>
            </a:r>
            <a:r>
              <a:rPr spc="-15" dirty="0"/>
              <a:t>National </a:t>
            </a:r>
            <a:r>
              <a:rPr spc="-30" dirty="0"/>
              <a:t>STEM </a:t>
            </a:r>
            <a:r>
              <a:rPr spc="-35" dirty="0"/>
              <a:t>Learning </a:t>
            </a:r>
            <a:r>
              <a:rPr spc="-40" dirty="0"/>
              <a:t>Centre and </a:t>
            </a:r>
            <a:r>
              <a:rPr spc="140" dirty="0"/>
              <a:t> </a:t>
            </a:r>
            <a:r>
              <a:rPr spc="-35" dirty="0"/>
              <a:t>Network,</a:t>
            </a:r>
          </a:p>
          <a:p>
            <a:pPr marL="12700">
              <a:lnSpc>
                <a:spcPct val="100000"/>
              </a:lnSpc>
            </a:pPr>
            <a:r>
              <a:rPr spc="-35" dirty="0"/>
              <a:t>alongside </a:t>
            </a:r>
            <a:r>
              <a:rPr spc="-40" dirty="0"/>
              <a:t>other </a:t>
            </a:r>
            <a:r>
              <a:rPr spc="-35" dirty="0"/>
              <a:t>projects supporting </a:t>
            </a:r>
            <a:r>
              <a:rPr spc="-30" dirty="0"/>
              <a:t>STEM </a:t>
            </a:r>
            <a:r>
              <a:rPr spc="-35" dirty="0"/>
              <a:t>education </a:t>
            </a:r>
            <a:r>
              <a:rPr spc="-25" dirty="0"/>
              <a:t> </a:t>
            </a:r>
            <a:r>
              <a:rPr b="1" spc="-80" dirty="0">
                <a:latin typeface="Arial"/>
                <a:cs typeface="Arial"/>
              </a:rPr>
              <a:t>www.stem.org.uk</a:t>
            </a:r>
          </a:p>
        </p:txBody>
      </p:sp>
      <p:sp>
        <p:nvSpPr>
          <p:cNvPr id="5" name="Holder 5"/>
          <p:cNvSpPr>
            <a:spLocks noGrp="1"/>
          </p:cNvSpPr>
          <p:nvPr>
            <p:ph type="dt" sz="half" idx="6"/>
          </p:nvPr>
        </p:nvSpPr>
        <p:spPr>
          <a:xfrm>
            <a:off x="504190" y="7033450"/>
            <a:ext cx="2319274" cy="378142"/>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5/20/2021</a:t>
            </a:fld>
            <a:endParaRPr lang="en-US"/>
          </a:p>
        </p:txBody>
      </p:sp>
      <p:sp>
        <p:nvSpPr>
          <p:cNvPr id="6" name="Holder 6"/>
          <p:cNvSpPr>
            <a:spLocks noGrp="1"/>
          </p:cNvSpPr>
          <p:nvPr>
            <p:ph type="sldNum" sz="quarter" idx="7"/>
          </p:nvPr>
        </p:nvSpPr>
        <p:spPr>
          <a:xfrm>
            <a:off x="7260336" y="7033450"/>
            <a:ext cx="2319274" cy="378142"/>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7C7B7B"/>
                </a:solidFill>
                <a:latin typeface="Arial"/>
                <a:cs typeface="Arial"/>
              </a:defRPr>
            </a:lvl1pPr>
          </a:lstStyle>
          <a:p>
            <a:endParaRPr/>
          </a:p>
        </p:txBody>
      </p:sp>
      <p:sp>
        <p:nvSpPr>
          <p:cNvPr id="3" name="Holder 3"/>
          <p:cNvSpPr>
            <a:spLocks noGrp="1"/>
          </p:cNvSpPr>
          <p:nvPr>
            <p:ph type="body" idx="1"/>
          </p:nvPr>
        </p:nvSpPr>
        <p:spPr>
          <a:xfrm>
            <a:off x="504190" y="1343025"/>
            <a:ext cx="9075420" cy="5387911"/>
          </a:xfrm>
        </p:spPr>
        <p:txBody>
          <a:bodyPr lIns="0" tIns="0" rIns="0" bIns="0"/>
          <a:lstStyle>
            <a:lvl1pPr>
              <a:defRPr/>
            </a:lvl1pPr>
          </a:lstStyle>
          <a:p>
            <a:endParaRPr dirty="0"/>
          </a:p>
        </p:txBody>
      </p:sp>
      <p:sp>
        <p:nvSpPr>
          <p:cNvPr id="4" name="Holder 4"/>
          <p:cNvSpPr>
            <a:spLocks noGrp="1"/>
          </p:cNvSpPr>
          <p:nvPr>
            <p:ph type="ftr" sz="quarter" idx="5"/>
          </p:nvPr>
        </p:nvSpPr>
        <p:spPr/>
        <p:txBody>
          <a:bodyPr lIns="0" tIns="0" rIns="0" bIns="0"/>
          <a:lstStyle>
            <a:lvl1pPr>
              <a:defRPr sz="1200" b="0" i="0">
                <a:solidFill>
                  <a:srgbClr val="7C7B7B"/>
                </a:solidFill>
                <a:latin typeface="Calibri"/>
                <a:cs typeface="Calibri"/>
              </a:defRPr>
            </a:lvl1pPr>
          </a:lstStyle>
          <a:p>
            <a:pPr marL="12700">
              <a:lnSpc>
                <a:spcPts val="1280"/>
              </a:lnSpc>
            </a:pPr>
            <a:r>
              <a:rPr spc="-30" dirty="0"/>
              <a:t>STEM </a:t>
            </a:r>
            <a:r>
              <a:rPr spc="-35" dirty="0"/>
              <a:t>Learning </a:t>
            </a:r>
            <a:r>
              <a:rPr spc="-45" dirty="0"/>
              <a:t>operates </a:t>
            </a:r>
            <a:r>
              <a:rPr spc="-30" dirty="0"/>
              <a:t>the STEM </a:t>
            </a:r>
            <a:r>
              <a:rPr spc="-40" dirty="0"/>
              <a:t>Ambassador </a:t>
            </a:r>
            <a:r>
              <a:rPr spc="-35" dirty="0"/>
              <a:t>Hubs, </a:t>
            </a:r>
            <a:r>
              <a:rPr spc="-30" dirty="0"/>
              <a:t>the </a:t>
            </a:r>
            <a:r>
              <a:rPr spc="-15" dirty="0"/>
              <a:t>National </a:t>
            </a:r>
            <a:r>
              <a:rPr spc="-30" dirty="0"/>
              <a:t>STEM </a:t>
            </a:r>
            <a:r>
              <a:rPr spc="-35" dirty="0"/>
              <a:t>Learning </a:t>
            </a:r>
            <a:r>
              <a:rPr spc="-40" dirty="0"/>
              <a:t>Centre and </a:t>
            </a:r>
            <a:r>
              <a:rPr spc="140" dirty="0"/>
              <a:t> </a:t>
            </a:r>
            <a:r>
              <a:rPr spc="-35" dirty="0"/>
              <a:t>Network,</a:t>
            </a:r>
          </a:p>
          <a:p>
            <a:pPr marL="12700">
              <a:lnSpc>
                <a:spcPct val="100000"/>
              </a:lnSpc>
            </a:pPr>
            <a:r>
              <a:rPr spc="-35" dirty="0"/>
              <a:t>alongside </a:t>
            </a:r>
            <a:r>
              <a:rPr spc="-40" dirty="0"/>
              <a:t>other </a:t>
            </a:r>
            <a:r>
              <a:rPr spc="-35" dirty="0"/>
              <a:t>projects supporting </a:t>
            </a:r>
            <a:r>
              <a:rPr spc="-30" dirty="0"/>
              <a:t>STEM </a:t>
            </a:r>
            <a:r>
              <a:rPr spc="-35" dirty="0"/>
              <a:t>education </a:t>
            </a:r>
            <a:r>
              <a:rPr spc="-25" dirty="0"/>
              <a:t> </a:t>
            </a:r>
            <a:r>
              <a:rPr b="1" spc="-80" dirty="0">
                <a:latin typeface="Arial"/>
                <a:cs typeface="Arial"/>
              </a:rPr>
              <a:t>www.stem.org.uk</a:t>
            </a:r>
          </a:p>
        </p:txBody>
      </p:sp>
      <p:sp>
        <p:nvSpPr>
          <p:cNvPr id="5" name="Holder 5"/>
          <p:cNvSpPr>
            <a:spLocks noGrp="1"/>
          </p:cNvSpPr>
          <p:nvPr>
            <p:ph type="dt" sz="half" idx="6"/>
          </p:nvPr>
        </p:nvSpPr>
        <p:spPr>
          <a:xfrm>
            <a:off x="504190" y="7033450"/>
            <a:ext cx="2319274" cy="378142"/>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5/20/2021</a:t>
            </a:fld>
            <a:endParaRPr lang="en-US"/>
          </a:p>
        </p:txBody>
      </p:sp>
      <p:sp>
        <p:nvSpPr>
          <p:cNvPr id="6" name="Holder 6"/>
          <p:cNvSpPr>
            <a:spLocks noGrp="1"/>
          </p:cNvSpPr>
          <p:nvPr>
            <p:ph type="sldNum" sz="quarter" idx="7"/>
          </p:nvPr>
        </p:nvSpPr>
        <p:spPr>
          <a:xfrm>
            <a:off x="7260336" y="7033450"/>
            <a:ext cx="2319274" cy="378142"/>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7C7B7B"/>
                </a:solidFill>
                <a:latin typeface="Arial"/>
                <a:cs typeface="Arial"/>
              </a:defRPr>
            </a:lvl1pPr>
          </a:lstStyle>
          <a:p>
            <a:endParaRPr/>
          </a:p>
        </p:txBody>
      </p:sp>
      <p:sp>
        <p:nvSpPr>
          <p:cNvPr id="3" name="Holder 3"/>
          <p:cNvSpPr>
            <a:spLocks noGrp="1"/>
          </p:cNvSpPr>
          <p:nvPr>
            <p:ph sz="half" idx="2"/>
          </p:nvPr>
        </p:nvSpPr>
        <p:spPr>
          <a:xfrm>
            <a:off x="504190" y="1739455"/>
            <a:ext cx="4386453"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93157" y="1739455"/>
            <a:ext cx="4386453" cy="499148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200" b="0" i="0">
                <a:solidFill>
                  <a:srgbClr val="7C7B7B"/>
                </a:solidFill>
                <a:latin typeface="Calibri"/>
                <a:cs typeface="Calibri"/>
              </a:defRPr>
            </a:lvl1pPr>
          </a:lstStyle>
          <a:p>
            <a:pPr marL="12700">
              <a:lnSpc>
                <a:spcPts val="1280"/>
              </a:lnSpc>
            </a:pPr>
            <a:r>
              <a:rPr spc="-30" dirty="0"/>
              <a:t>STEM </a:t>
            </a:r>
            <a:r>
              <a:rPr spc="-35" dirty="0"/>
              <a:t>Learning </a:t>
            </a:r>
            <a:r>
              <a:rPr spc="-45" dirty="0"/>
              <a:t>operates </a:t>
            </a:r>
            <a:r>
              <a:rPr spc="-30" dirty="0"/>
              <a:t>the STEM </a:t>
            </a:r>
            <a:r>
              <a:rPr spc="-40" dirty="0"/>
              <a:t>Ambassador </a:t>
            </a:r>
            <a:r>
              <a:rPr spc="-35" dirty="0"/>
              <a:t>Hubs, </a:t>
            </a:r>
            <a:r>
              <a:rPr spc="-30" dirty="0"/>
              <a:t>the </a:t>
            </a:r>
            <a:r>
              <a:rPr spc="-15" dirty="0"/>
              <a:t>National </a:t>
            </a:r>
            <a:r>
              <a:rPr spc="-30" dirty="0"/>
              <a:t>STEM </a:t>
            </a:r>
            <a:r>
              <a:rPr spc="-35" dirty="0"/>
              <a:t>Learning </a:t>
            </a:r>
            <a:r>
              <a:rPr spc="-40" dirty="0"/>
              <a:t>Centre and </a:t>
            </a:r>
            <a:r>
              <a:rPr spc="140" dirty="0"/>
              <a:t> </a:t>
            </a:r>
            <a:r>
              <a:rPr spc="-35" dirty="0"/>
              <a:t>Network,</a:t>
            </a:r>
          </a:p>
          <a:p>
            <a:pPr marL="12700">
              <a:lnSpc>
                <a:spcPct val="100000"/>
              </a:lnSpc>
            </a:pPr>
            <a:r>
              <a:rPr spc="-35" dirty="0"/>
              <a:t>alongside </a:t>
            </a:r>
            <a:r>
              <a:rPr spc="-40" dirty="0"/>
              <a:t>other </a:t>
            </a:r>
            <a:r>
              <a:rPr spc="-35" dirty="0"/>
              <a:t>projects supporting </a:t>
            </a:r>
            <a:r>
              <a:rPr spc="-30" dirty="0"/>
              <a:t>STEM </a:t>
            </a:r>
            <a:r>
              <a:rPr spc="-35" dirty="0"/>
              <a:t>education </a:t>
            </a:r>
            <a:r>
              <a:rPr spc="-25" dirty="0"/>
              <a:t> </a:t>
            </a:r>
            <a:r>
              <a:rPr b="1" spc="-80" dirty="0">
                <a:latin typeface="Arial"/>
                <a:cs typeface="Arial"/>
              </a:rPr>
              <a:t>www.stem.org.uk</a:t>
            </a:r>
          </a:p>
        </p:txBody>
      </p:sp>
      <p:sp>
        <p:nvSpPr>
          <p:cNvPr id="6" name="Holder 6"/>
          <p:cNvSpPr>
            <a:spLocks noGrp="1"/>
          </p:cNvSpPr>
          <p:nvPr>
            <p:ph type="dt" sz="half" idx="6"/>
          </p:nvPr>
        </p:nvSpPr>
        <p:spPr>
          <a:xfrm>
            <a:off x="504190" y="7033450"/>
            <a:ext cx="2319274" cy="378142"/>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5/20/2021</a:t>
            </a:fld>
            <a:endParaRPr lang="en-US"/>
          </a:p>
        </p:txBody>
      </p:sp>
      <p:sp>
        <p:nvSpPr>
          <p:cNvPr id="7" name="Holder 7"/>
          <p:cNvSpPr>
            <a:spLocks noGrp="1"/>
          </p:cNvSpPr>
          <p:nvPr>
            <p:ph type="sldNum" sz="quarter" idx="7"/>
          </p:nvPr>
        </p:nvSpPr>
        <p:spPr>
          <a:xfrm>
            <a:off x="7260336" y="7033450"/>
            <a:ext cx="2319274" cy="378142"/>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rgbClr val="7C7B7B"/>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200" b="0" i="0">
                <a:solidFill>
                  <a:srgbClr val="7C7B7B"/>
                </a:solidFill>
                <a:latin typeface="Calibri"/>
                <a:cs typeface="Calibri"/>
              </a:defRPr>
            </a:lvl1pPr>
          </a:lstStyle>
          <a:p>
            <a:pPr marL="12700">
              <a:lnSpc>
                <a:spcPts val="1280"/>
              </a:lnSpc>
            </a:pPr>
            <a:r>
              <a:rPr spc="-30" dirty="0"/>
              <a:t>STEM </a:t>
            </a:r>
            <a:r>
              <a:rPr spc="-35" dirty="0"/>
              <a:t>Learning </a:t>
            </a:r>
            <a:r>
              <a:rPr spc="-45" dirty="0"/>
              <a:t>operates </a:t>
            </a:r>
            <a:r>
              <a:rPr spc="-30" dirty="0"/>
              <a:t>the STEM </a:t>
            </a:r>
            <a:r>
              <a:rPr spc="-40" dirty="0"/>
              <a:t>Ambassador </a:t>
            </a:r>
            <a:r>
              <a:rPr spc="-35" dirty="0"/>
              <a:t>Hubs, </a:t>
            </a:r>
            <a:r>
              <a:rPr spc="-30" dirty="0"/>
              <a:t>the </a:t>
            </a:r>
            <a:r>
              <a:rPr spc="-15" dirty="0"/>
              <a:t>National </a:t>
            </a:r>
            <a:r>
              <a:rPr spc="-30" dirty="0"/>
              <a:t>STEM </a:t>
            </a:r>
            <a:r>
              <a:rPr spc="-35" dirty="0"/>
              <a:t>Learning </a:t>
            </a:r>
            <a:r>
              <a:rPr spc="-40" dirty="0"/>
              <a:t>Centre and </a:t>
            </a:r>
            <a:r>
              <a:rPr spc="140" dirty="0"/>
              <a:t> </a:t>
            </a:r>
            <a:r>
              <a:rPr spc="-35" dirty="0"/>
              <a:t>Network,</a:t>
            </a:r>
          </a:p>
          <a:p>
            <a:pPr marL="12700">
              <a:lnSpc>
                <a:spcPct val="100000"/>
              </a:lnSpc>
            </a:pPr>
            <a:r>
              <a:rPr spc="-35" dirty="0"/>
              <a:t>alongside </a:t>
            </a:r>
            <a:r>
              <a:rPr spc="-40" dirty="0"/>
              <a:t>other </a:t>
            </a:r>
            <a:r>
              <a:rPr spc="-35" dirty="0"/>
              <a:t>projects supporting </a:t>
            </a:r>
            <a:r>
              <a:rPr spc="-30" dirty="0"/>
              <a:t>STEM </a:t>
            </a:r>
            <a:r>
              <a:rPr spc="-35" dirty="0"/>
              <a:t>education </a:t>
            </a:r>
            <a:r>
              <a:rPr spc="-25" dirty="0"/>
              <a:t> </a:t>
            </a:r>
            <a:r>
              <a:rPr b="1" spc="-80" dirty="0">
                <a:latin typeface="Arial"/>
                <a:cs typeface="Arial"/>
              </a:rPr>
              <a:t>www.stem.org.uk</a:t>
            </a:r>
          </a:p>
        </p:txBody>
      </p:sp>
      <p:sp>
        <p:nvSpPr>
          <p:cNvPr id="4" name="Holder 4"/>
          <p:cNvSpPr>
            <a:spLocks noGrp="1"/>
          </p:cNvSpPr>
          <p:nvPr>
            <p:ph type="dt" sz="half" idx="6"/>
          </p:nvPr>
        </p:nvSpPr>
        <p:spPr>
          <a:xfrm>
            <a:off x="504190" y="7033450"/>
            <a:ext cx="2319274" cy="378142"/>
          </a:xfrm>
          <a:prstGeom prst="rect">
            <a:avLst/>
          </a:prstGeom>
        </p:spPr>
        <p:txBody>
          <a:bodyPr lIns="0" tIns="0" rIns="0" bIns="0"/>
          <a:lstStyle>
            <a:lvl1pPr algn="l">
              <a:defRPr>
                <a:solidFill>
                  <a:schemeClr val="tx1">
                    <a:tint val="75000"/>
                  </a:schemeClr>
                </a:solidFill>
              </a:defRPr>
            </a:lvl1pPr>
          </a:lstStyle>
          <a:p>
            <a:fld id="{1D8BD707-D9CF-40AE-B4C6-C98DA3205C09}" type="datetimeFigureOut">
              <a:rPr lang="en-US"/>
              <a:t>5/20/2021</a:t>
            </a:fld>
            <a:endParaRPr lang="en-US"/>
          </a:p>
        </p:txBody>
      </p:sp>
      <p:sp>
        <p:nvSpPr>
          <p:cNvPr id="5" name="Holder 5"/>
          <p:cNvSpPr>
            <a:spLocks noGrp="1"/>
          </p:cNvSpPr>
          <p:nvPr>
            <p:ph type="sldNum" sz="quarter" idx="7"/>
          </p:nvPr>
        </p:nvSpPr>
        <p:spPr>
          <a:xfrm>
            <a:off x="7260336" y="7033450"/>
            <a:ext cx="2319274" cy="378142"/>
          </a:xfrm>
          <a:prstGeom prst="rect">
            <a:avLst/>
          </a:prstGeom>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6132179"/>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47300" y="288073"/>
            <a:ext cx="9389198" cy="384175"/>
          </a:xfrm>
          <a:prstGeom prst="rect">
            <a:avLst/>
          </a:prstGeom>
        </p:spPr>
        <p:txBody>
          <a:bodyPr wrap="square" lIns="0" tIns="0" rIns="0" bIns="0">
            <a:spAutoFit/>
          </a:bodyPr>
          <a:lstStyle>
            <a:lvl1pPr>
              <a:defRPr sz="2400" b="1" i="0">
                <a:solidFill>
                  <a:srgbClr val="7C7B7B"/>
                </a:solidFill>
                <a:latin typeface="Arial"/>
                <a:cs typeface="Arial"/>
              </a:defRPr>
            </a:lvl1pPr>
          </a:lstStyle>
          <a:p>
            <a:endParaRPr/>
          </a:p>
        </p:txBody>
      </p:sp>
      <p:sp>
        <p:nvSpPr>
          <p:cNvPr id="3" name="Holder 3"/>
          <p:cNvSpPr>
            <a:spLocks noGrp="1"/>
          </p:cNvSpPr>
          <p:nvPr>
            <p:ph type="body" idx="1"/>
          </p:nvPr>
        </p:nvSpPr>
        <p:spPr>
          <a:xfrm>
            <a:off x="504190" y="1739455"/>
            <a:ext cx="9075420" cy="499148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083299" y="6701028"/>
            <a:ext cx="6109334" cy="361315"/>
          </a:xfrm>
          <a:prstGeom prst="rect">
            <a:avLst/>
          </a:prstGeom>
        </p:spPr>
        <p:txBody>
          <a:bodyPr wrap="square" lIns="0" tIns="0" rIns="0" bIns="0">
            <a:spAutoFit/>
          </a:bodyPr>
          <a:lstStyle>
            <a:lvl1pPr>
              <a:defRPr sz="1200" b="0" i="0">
                <a:solidFill>
                  <a:srgbClr val="7C7B7B"/>
                </a:solidFill>
                <a:latin typeface="Calibri"/>
                <a:cs typeface="Calibri"/>
              </a:defRPr>
            </a:lvl1pPr>
          </a:lstStyle>
          <a:p>
            <a:pPr marL="12700">
              <a:lnSpc>
                <a:spcPts val="1280"/>
              </a:lnSpc>
            </a:pPr>
            <a:r>
              <a:rPr spc="-30" dirty="0"/>
              <a:t>STEM </a:t>
            </a:r>
            <a:r>
              <a:rPr spc="-35" dirty="0"/>
              <a:t>Learning </a:t>
            </a:r>
            <a:r>
              <a:rPr spc="-45" dirty="0"/>
              <a:t>operates </a:t>
            </a:r>
            <a:r>
              <a:rPr spc="-30" dirty="0"/>
              <a:t>the STEM </a:t>
            </a:r>
            <a:r>
              <a:rPr spc="-40" dirty="0"/>
              <a:t>Ambassador </a:t>
            </a:r>
            <a:r>
              <a:rPr spc="-35" dirty="0"/>
              <a:t>Hubs, </a:t>
            </a:r>
            <a:r>
              <a:rPr spc="-30" dirty="0"/>
              <a:t>the </a:t>
            </a:r>
            <a:r>
              <a:rPr spc="-15" dirty="0"/>
              <a:t>National </a:t>
            </a:r>
            <a:r>
              <a:rPr spc="-30" dirty="0"/>
              <a:t>STEM </a:t>
            </a:r>
            <a:r>
              <a:rPr spc="-35" dirty="0"/>
              <a:t>Learning </a:t>
            </a:r>
            <a:r>
              <a:rPr spc="-40" dirty="0"/>
              <a:t>Centre and </a:t>
            </a:r>
            <a:r>
              <a:rPr spc="140" dirty="0"/>
              <a:t> </a:t>
            </a:r>
            <a:r>
              <a:rPr spc="-35" dirty="0"/>
              <a:t>Network,</a:t>
            </a:r>
          </a:p>
          <a:p>
            <a:pPr marL="12700">
              <a:lnSpc>
                <a:spcPct val="100000"/>
              </a:lnSpc>
            </a:pPr>
            <a:r>
              <a:rPr spc="-35" dirty="0"/>
              <a:t>alongside </a:t>
            </a:r>
            <a:r>
              <a:rPr spc="-40" dirty="0"/>
              <a:t>other </a:t>
            </a:r>
            <a:r>
              <a:rPr spc="-35" dirty="0"/>
              <a:t>projects supporting </a:t>
            </a:r>
            <a:r>
              <a:rPr spc="-30" dirty="0"/>
              <a:t>STEM </a:t>
            </a:r>
            <a:r>
              <a:rPr spc="-35" dirty="0"/>
              <a:t>education </a:t>
            </a:r>
            <a:r>
              <a:rPr spc="-25" dirty="0"/>
              <a:t> </a:t>
            </a:r>
            <a:r>
              <a:rPr b="1" spc="-80" dirty="0">
                <a:latin typeface="Arial"/>
                <a:cs typeface="Arial"/>
              </a:rPr>
              <a:t>www.stem.org.uk</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6132179"/>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
        <p:nvSpPr>
          <p:cNvPr id="32" name="Title 1"/>
          <p:cNvSpPr txBox="1">
            <a:spLocks/>
          </p:cNvSpPr>
          <p:nvPr/>
        </p:nvSpPr>
        <p:spPr bwMode="auto">
          <a:xfrm>
            <a:off x="622300" y="516639"/>
            <a:ext cx="8353425" cy="120032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a:defRPr sz="2400" b="1" i="0">
                <a:solidFill>
                  <a:srgbClr val="7C7B7B"/>
                </a:solidFill>
                <a:latin typeface="Arial"/>
                <a:ea typeface="+mj-ea"/>
                <a:cs typeface="Arial"/>
              </a:defRPr>
            </a:lvl1pPr>
          </a:lstStyle>
          <a:p>
            <a:pPr algn="ctr"/>
            <a:r>
              <a:rPr lang="en-GB" altLang="en-US" sz="3600" kern="0" dirty="0">
                <a:solidFill>
                  <a:srgbClr val="00B050"/>
                </a:solidFill>
                <a:latin typeface="Century Gothic" panose="020B0502020202020204" pitchFamily="34" charset="0"/>
              </a:rPr>
              <a:t>Rosehill School </a:t>
            </a:r>
          </a:p>
          <a:p>
            <a:pPr algn="ctr"/>
            <a:r>
              <a:rPr lang="en-GB" altLang="en-US" sz="3600" kern="0" dirty="0">
                <a:solidFill>
                  <a:srgbClr val="00B050"/>
                </a:solidFill>
                <a:latin typeface="Century Gothic" panose="020B0502020202020204" pitchFamily="34" charset="0"/>
              </a:rPr>
              <a:t>Curriculum Project </a:t>
            </a:r>
          </a:p>
        </p:txBody>
      </p:sp>
      <p:sp>
        <p:nvSpPr>
          <p:cNvPr id="33" name="Subtitle 2"/>
          <p:cNvSpPr txBox="1">
            <a:spLocks/>
          </p:cNvSpPr>
          <p:nvPr/>
        </p:nvSpPr>
        <p:spPr bwMode="auto">
          <a:xfrm>
            <a:off x="622300" y="1818692"/>
            <a:ext cx="8353425" cy="5232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a:r>
              <a:rPr lang="en-GB" altLang="en-US" sz="2800" i="1" kern="0" dirty="0">
                <a:solidFill>
                  <a:srgbClr val="747678"/>
                </a:solidFill>
                <a:latin typeface="Century Gothic" panose="020B0502020202020204" pitchFamily="34" charset="0"/>
                <a:cs typeface="Arial" panose="020B0604020202020204" pitchFamily="34" charset="0"/>
              </a:rPr>
              <a:t>100 Hearts Project</a:t>
            </a:r>
          </a:p>
        </p:txBody>
      </p:sp>
      <p:pic>
        <p:nvPicPr>
          <p:cNvPr id="5" name="Picture 4">
            <a:extLst>
              <a:ext uri="{FF2B5EF4-FFF2-40B4-BE49-F238E27FC236}">
                <a16:creationId xmlns:a16="http://schemas.microsoft.com/office/drawing/2014/main" id="{01BE4C7C-6EE3-4B3A-BB17-23442F03FA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19753" y="6372225"/>
            <a:ext cx="635861" cy="845904"/>
          </a:xfrm>
          <a:prstGeom prst="rect">
            <a:avLst/>
          </a:prstGeom>
        </p:spPr>
      </p:pic>
      <p:pic>
        <p:nvPicPr>
          <p:cNvPr id="10" name="Picture 2" descr="Careers Guidance at New Barn School - Newbarn School">
            <a:extLst>
              <a:ext uri="{FF2B5EF4-FFF2-40B4-BE49-F238E27FC236}">
                <a16:creationId xmlns:a16="http://schemas.microsoft.com/office/drawing/2014/main" id="{12C38C81-842F-6F44-BF51-3D3870E37A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817"/>
          <a:stretch/>
        </p:blipFill>
        <p:spPr bwMode="auto">
          <a:xfrm>
            <a:off x="0" y="3305412"/>
            <a:ext cx="10079990" cy="277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62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Picture 2" descr="Career - Wikipedia">
            <a:extLst>
              <a:ext uri="{FF2B5EF4-FFF2-40B4-BE49-F238E27FC236}">
                <a16:creationId xmlns:a16="http://schemas.microsoft.com/office/drawing/2014/main" id="{E02FEEDC-AB06-0444-97FE-9B526545517A}"/>
              </a:ext>
            </a:extLst>
          </p:cNvPr>
          <p:cNvPicPr>
            <a:picLocks noChangeAspect="1" noChangeArrowheads="1"/>
          </p:cNvPicPr>
          <p:nvPr/>
        </p:nvPicPr>
        <p:blipFill>
          <a:blip r:embed="rId2">
            <a:alphaModFix amt="20000"/>
            <a:extLst>
              <a:ext uri="{BEBA8EAE-BF5A-486C-A8C5-ECC9F3942E4B}">
                <a14:imgProps xmlns:a14="http://schemas.microsoft.com/office/drawing/2010/main">
                  <a14:imgLayer r:embed="rId3">
                    <a14:imgEffect>
                      <a14:sharpenSoften amount="-22000"/>
                    </a14:imgEffect>
                    <a14:imgEffect>
                      <a14:brightnessContrast bright="50000"/>
                    </a14:imgEffect>
                  </a14:imgLayer>
                </a14:imgProps>
              </a:ext>
              <a:ext uri="{28A0092B-C50C-407E-A947-70E740481C1C}">
                <a14:useLocalDpi xmlns:a14="http://schemas.microsoft.com/office/drawing/2010/main" val="0"/>
              </a:ext>
            </a:extLst>
          </a:blip>
          <a:srcRect/>
          <a:stretch>
            <a:fillRect/>
          </a:stretch>
        </p:blipFill>
        <p:spPr bwMode="auto">
          <a:xfrm>
            <a:off x="-11892" y="0"/>
            <a:ext cx="10083800" cy="7972425"/>
          </a:xfrm>
          <a:prstGeom prst="rect">
            <a:avLst/>
          </a:prstGeom>
          <a:noFill/>
          <a:effectLst>
            <a:outerShdw blurRad="1270000" dist="2540000" dir="21540000" sx="200000" sy="200000" algn="ctr" rotWithShape="0">
              <a:srgbClr val="000000">
                <a:alpha val="0"/>
              </a:srgbClr>
            </a:outerShdw>
            <a:softEdge rad="1270000"/>
          </a:effectLst>
          <a:extLst>
            <a:ext uri="{909E8E84-426E-40DD-AFC4-6F175D3DCCD1}">
              <a14:hiddenFill xmlns:a14="http://schemas.microsoft.com/office/drawing/2010/main">
                <a:solidFill>
                  <a:srgbClr val="FFFFFF"/>
                </a:solidFill>
              </a14:hiddenFill>
            </a:ext>
          </a:extLst>
        </p:spPr>
      </p:pic>
      <p:sp>
        <p:nvSpPr>
          <p:cNvPr id="3" name="object 3"/>
          <p:cNvSpPr/>
          <p:nvPr/>
        </p:nvSpPr>
        <p:spPr>
          <a:xfrm>
            <a:off x="0" y="6132179"/>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
        <p:nvSpPr>
          <p:cNvPr id="25" name="Title 1"/>
          <p:cNvSpPr>
            <a:spLocks noGrp="1"/>
          </p:cNvSpPr>
          <p:nvPr>
            <p:ph type="title"/>
          </p:nvPr>
        </p:nvSpPr>
        <p:spPr bwMode="auto">
          <a:xfrm>
            <a:off x="373656" y="160379"/>
            <a:ext cx="8342312" cy="584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z="3200" dirty="0">
                <a:solidFill>
                  <a:srgbClr val="00B050"/>
                </a:solidFill>
                <a:latin typeface="Century Gothic" panose="020B0502020202020204" pitchFamily="34" charset="0"/>
              </a:rPr>
              <a:t>Key Learning Objectives</a:t>
            </a:r>
          </a:p>
        </p:txBody>
      </p:sp>
      <p:sp>
        <p:nvSpPr>
          <p:cNvPr id="26" name="Text Placeholder 2"/>
          <p:cNvSpPr>
            <a:spLocks noGrp="1"/>
          </p:cNvSpPr>
          <p:nvPr>
            <p:ph type="body" sz="quarter" idx="4294967295"/>
          </p:nvPr>
        </p:nvSpPr>
        <p:spPr bwMode="auto">
          <a:xfrm>
            <a:off x="165100" y="1070581"/>
            <a:ext cx="9448800" cy="384720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n-GB" sz="2400" b="1" dirty="0">
                <a:solidFill>
                  <a:schemeClr val="tx1"/>
                </a:solidFill>
                <a:latin typeface="Century Gothic" panose="020B0502020202020204" pitchFamily="34" charset="0"/>
                <a:cs typeface="Arial" panose="020B0604020202020204" pitchFamily="34" charset="0"/>
              </a:rPr>
              <a:t>At the end of the Project pupil will develop:</a:t>
            </a:r>
          </a:p>
          <a:p>
            <a:pPr algn="ctr"/>
            <a:endParaRPr lang="en-GB" sz="2000" b="1" dirty="0">
              <a:solidFill>
                <a:schemeClr val="tx1"/>
              </a:solidFill>
              <a:latin typeface="Century Gothic" panose="020B0502020202020204" pitchFamily="34" charset="0"/>
              <a:cs typeface="Arial" panose="020B0604020202020204" pitchFamily="34" charset="0"/>
            </a:endParaRPr>
          </a:p>
          <a:p>
            <a:pPr marL="457200" indent="-457200" algn="ctr">
              <a:lnSpc>
                <a:spcPct val="150000"/>
              </a:lnSpc>
              <a:buFont typeface="Arial" panose="020B0604020202020204" pitchFamily="34" charset="0"/>
              <a:buChar char="•"/>
            </a:pPr>
            <a:r>
              <a:rPr lang="en-GB" sz="2000" dirty="0">
                <a:latin typeface="Century Gothic" panose="020B0502020202020204" pitchFamily="34" charset="0"/>
              </a:rPr>
              <a:t>An awareness of the importance of remembering others</a:t>
            </a:r>
          </a:p>
          <a:p>
            <a:pPr marL="457200" indent="-457200" algn="ctr">
              <a:lnSpc>
                <a:spcPct val="150000"/>
              </a:lnSpc>
              <a:buFont typeface="Arial" panose="020B0604020202020204" pitchFamily="34" charset="0"/>
              <a:buChar char="•"/>
            </a:pPr>
            <a:r>
              <a:rPr lang="en-GB" sz="2000" dirty="0">
                <a:latin typeface="Century Gothic" panose="020B0502020202020204" pitchFamily="34" charset="0"/>
              </a:rPr>
              <a:t>Community participation skills and working as a team to produce a collaborative piece of art work</a:t>
            </a:r>
          </a:p>
          <a:p>
            <a:pPr marL="457200" indent="-457200" algn="ctr">
              <a:lnSpc>
                <a:spcPct val="150000"/>
              </a:lnSpc>
              <a:buFont typeface="Arial" panose="020B0604020202020204" pitchFamily="34" charset="0"/>
              <a:buChar char="•"/>
            </a:pPr>
            <a:r>
              <a:rPr lang="en-GB" sz="2000" dirty="0">
                <a:latin typeface="Century Gothic" panose="020B0502020202020204" pitchFamily="34" charset="0"/>
              </a:rPr>
              <a:t>An understanding about different emotions and feelings</a:t>
            </a:r>
          </a:p>
          <a:p>
            <a:pPr marL="457200" indent="-457200" algn="ctr">
              <a:lnSpc>
                <a:spcPct val="150000"/>
              </a:lnSpc>
              <a:buFont typeface="Arial" panose="020B0604020202020204" pitchFamily="34" charset="0"/>
              <a:buChar char="•"/>
            </a:pPr>
            <a:r>
              <a:rPr lang="en-GB" sz="2000" dirty="0">
                <a:solidFill>
                  <a:schemeClr val="tx1"/>
                </a:solidFill>
                <a:latin typeface="Century Gothic" panose="020B0502020202020204" pitchFamily="34" charset="0"/>
                <a:cs typeface="Arial" panose="020B0604020202020204" pitchFamily="34" charset="0"/>
              </a:rPr>
              <a:t>Language to talk about Coronavirus and the past year</a:t>
            </a:r>
            <a:br>
              <a:rPr lang="en-GB" sz="2000" b="1" dirty="0">
                <a:solidFill>
                  <a:schemeClr val="tx1"/>
                </a:solidFill>
                <a:latin typeface="Century Gothic" panose="020B0502020202020204" pitchFamily="34" charset="0"/>
                <a:cs typeface="Arial" panose="020B0604020202020204" pitchFamily="34" charset="0"/>
              </a:rPr>
            </a:br>
            <a:endParaRPr lang="en-GB" sz="2000" b="1" dirty="0">
              <a:solidFill>
                <a:schemeClr val="tx1"/>
              </a:solidFill>
              <a:latin typeface="Century Gothic" panose="020B0502020202020204" pitchFamily="34" charset="0"/>
              <a:cs typeface="Arial" panose="020B0604020202020204" pitchFamily="34" charset="0"/>
            </a:endParaRPr>
          </a:p>
          <a:p>
            <a:pPr algn="ctr"/>
            <a:endParaRPr lang="en-GB" sz="2000" b="1" dirty="0">
              <a:solidFill>
                <a:srgbClr val="747678"/>
              </a:solidFill>
              <a:latin typeface="Century Gothic" panose="020B0502020202020204" pitchFamily="34" charset="0"/>
              <a:cs typeface="Arial" panose="020B0604020202020204" pitchFamily="34" charset="0"/>
            </a:endParaRPr>
          </a:p>
        </p:txBody>
      </p:sp>
      <p:sp>
        <p:nvSpPr>
          <p:cNvPr id="27" name="object 29"/>
          <p:cNvSpPr/>
          <p:nvPr/>
        </p:nvSpPr>
        <p:spPr>
          <a:xfrm>
            <a:off x="0" y="937054"/>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pic>
        <p:nvPicPr>
          <p:cNvPr id="8" name="Picture 7">
            <a:extLst>
              <a:ext uri="{FF2B5EF4-FFF2-40B4-BE49-F238E27FC236}">
                <a16:creationId xmlns:a16="http://schemas.microsoft.com/office/drawing/2014/main" id="{D0E878D8-DD49-436D-A0E0-207195E706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398" y="6181671"/>
            <a:ext cx="635861" cy="845904"/>
          </a:xfrm>
          <a:prstGeom prst="rect">
            <a:avLst/>
          </a:prstGeom>
        </p:spPr>
      </p:pic>
      <p:sp>
        <p:nvSpPr>
          <p:cNvPr id="7" name="Text Placeholder 2">
            <a:extLst>
              <a:ext uri="{FF2B5EF4-FFF2-40B4-BE49-F238E27FC236}">
                <a16:creationId xmlns:a16="http://schemas.microsoft.com/office/drawing/2014/main" id="{6B8B871C-AAD4-449B-9323-8AD8A5840E85}"/>
              </a:ext>
            </a:extLst>
          </p:cNvPr>
          <p:cNvSpPr txBox="1">
            <a:spLocks/>
          </p:cNvSpPr>
          <p:nvPr/>
        </p:nvSpPr>
        <p:spPr bwMode="auto">
          <a:xfrm>
            <a:off x="1057756" y="4493728"/>
            <a:ext cx="8682041" cy="14465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r>
              <a:rPr lang="en-GB" sz="1600" b="1" kern="0" dirty="0">
                <a:latin typeface="Century Gothic" panose="020B0502020202020204" pitchFamily="34" charset="0"/>
                <a:cs typeface="Arial" panose="020B0604020202020204" pitchFamily="34" charset="0"/>
              </a:rPr>
              <a:t>School Development Plan Links:</a:t>
            </a:r>
            <a:endParaRPr lang="en-GB" sz="1600" kern="0" dirty="0">
              <a:latin typeface="Century Gothic" panose="020B0502020202020204" pitchFamily="34" charset="0"/>
              <a:cs typeface="Arial" panose="020B0604020202020204" pitchFamily="34" charset="0"/>
            </a:endParaRPr>
          </a:p>
          <a:p>
            <a:r>
              <a:rPr lang="en-GB" dirty="0"/>
              <a:t>Help pupils to develop the resilience to cope with change and to overcome adverse circumstances (wellbeing, health and mental health needs)</a:t>
            </a:r>
          </a:p>
          <a:p>
            <a:r>
              <a:rPr lang="en-GB" dirty="0"/>
              <a:t>Increase the impact of Pupil Voice in contributing to the development and work of the school and wider community</a:t>
            </a:r>
            <a:endParaRPr lang="en-GB" sz="2400" kern="0" dirty="0">
              <a:solidFill>
                <a:srgbClr val="747678"/>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8A963AD-C132-7E48-B61C-DCC247B31A40}"/>
              </a:ext>
            </a:extLst>
          </p:cNvPr>
          <p:cNvSpPr txBox="1"/>
          <p:nvPr/>
        </p:nvSpPr>
        <p:spPr>
          <a:xfrm>
            <a:off x="-715617" y="2093843"/>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424935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4.86146E-6 1.24265E-6 L 0.24905 0.24874 " pathEditMode="relative" rAng="0" ptsTypes="AA">
                                      <p:cBhvr>
                                        <p:cTn id="6" dur="30000" fill="hold"/>
                                        <p:tgtEl>
                                          <p:spTgt spid="12"/>
                                        </p:tgtEl>
                                        <p:attrNameLst>
                                          <p:attrName>ppt_x</p:attrName>
                                          <p:attrName>ppt_y</p:attrName>
                                        </p:attrNameLst>
                                      </p:cBhvr>
                                      <p:rCtr x="12453" y="12427"/>
                                    </p:animMotion>
                                  </p:childTnLst>
                                </p:cTn>
                              </p:par>
                              <p:par>
                                <p:cTn id="7" presetID="6" presetClass="emph" presetSubtype="0" accel="50000" decel="50000" fill="hold" nodeType="withEffect">
                                  <p:stCondLst>
                                    <p:cond delay="0"/>
                                  </p:stCondLst>
                                  <p:childTnLst>
                                    <p:animScale>
                                      <p:cBhvr>
                                        <p:cTn id="8" dur="30000" fill="hold"/>
                                        <p:tgtEl>
                                          <p:spTgt spid="12"/>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24905 0.24874 L -0.24906 0.24874 " pathEditMode="relative" rAng="0" ptsTypes="AA">
                                      <p:cBhvr>
                                        <p:cTn id="11" dur="30000" fill="hold"/>
                                        <p:tgtEl>
                                          <p:spTgt spid="12"/>
                                        </p:tgtEl>
                                        <p:attrNameLst>
                                          <p:attrName>ppt_x</p:attrName>
                                          <p:attrName>ppt_y</p:attrName>
                                        </p:attrNameLst>
                                      </p:cBhvr>
                                      <p:rCtr x="-24906" y="0"/>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06 0.24874 L -0.24906 -0.24874 " pathEditMode="relative" rAng="0" ptsTypes="AA">
                                      <p:cBhvr>
                                        <p:cTn id="14" dur="30000" fill="hold"/>
                                        <p:tgtEl>
                                          <p:spTgt spid="12"/>
                                        </p:tgtEl>
                                        <p:attrNameLst>
                                          <p:attrName>ppt_x</p:attrName>
                                          <p:attrName>ppt_y</p:attrName>
                                        </p:attrNameLst>
                                      </p:cBhvr>
                                      <p:rCtr x="0" y="-24874"/>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24906 -0.24874 L 0.24905 -0.24874 " pathEditMode="relative" rAng="0" ptsTypes="AA">
                                      <p:cBhvr>
                                        <p:cTn id="17" dur="30000" fill="hold"/>
                                        <p:tgtEl>
                                          <p:spTgt spid="12"/>
                                        </p:tgtEl>
                                        <p:attrNameLst>
                                          <p:attrName>ppt_x</p:attrName>
                                          <p:attrName>ppt_y</p:attrName>
                                        </p:attrNameLst>
                                      </p:cBhvr>
                                      <p:rCtr x="24906" y="0"/>
                                    </p:animMotion>
                                  </p:childTnLst>
                                </p:cTn>
                              </p:par>
                            </p:childTnLst>
                          </p:cTn>
                        </p:par>
                        <p:par>
                          <p:cTn id="18" fill="hold">
                            <p:stCondLst>
                              <p:cond delay="135000"/>
                            </p:stCondLst>
                            <p:childTnLst>
                              <p:par>
                                <p:cTn id="19" presetID="0" presetClass="path" presetSubtype="0" accel="50000" decel="50000" fill="hold" nodeType="afterEffect">
                                  <p:stCondLst>
                                    <p:cond delay="5000"/>
                                  </p:stCondLst>
                                  <p:childTnLst>
                                    <p:animMotion origin="layout" path="M 0.24905 -0.24874 L 4.86146E-6 1.24265E-6 " pathEditMode="relative" rAng="0" ptsTypes="AA">
                                      <p:cBhvr>
                                        <p:cTn id="20" dur="30000" fill="hold"/>
                                        <p:tgtEl>
                                          <p:spTgt spid="12"/>
                                        </p:tgtEl>
                                        <p:attrNameLst>
                                          <p:attrName>ppt_x</p:attrName>
                                          <p:attrName>ppt_y</p:attrName>
                                        </p:attrNameLst>
                                      </p:cBhvr>
                                      <p:rCtr x="-12453" y="12427"/>
                                    </p:animMotion>
                                  </p:childTnLst>
                                </p:cTn>
                              </p:par>
                              <p:par>
                                <p:cTn id="21" presetID="6" presetClass="emph" presetSubtype="0" accel="50000" decel="50000" fill="hold" nodeType="withEffect">
                                  <p:stCondLst>
                                    <p:cond delay="5000"/>
                                  </p:stCondLst>
                                  <p:childTnLst>
                                    <p:animScale>
                                      <p:cBhvr>
                                        <p:cTn id="22" dur="30000" fill="hold"/>
                                        <p:tgtEl>
                                          <p:spTgt spid="12"/>
                                        </p:tgtEl>
                                      </p:cBhvr>
                                      <p:by x="150000" y="150000"/>
                                      <p:to x="100000" y="100000"/>
                                    </p:animScale>
                                  </p:childTnLst>
                                </p:cTn>
                              </p:par>
                            </p:childTnLst>
                          </p:cTn>
                        </p:par>
                        <p:par>
                          <p:cTn id="23" fill="hold">
                            <p:stCondLst>
                              <p:cond delay="170000"/>
                            </p:stCondLst>
                            <p:childTnLst>
                              <p:par>
                                <p:cTn id="24" presetID="0" presetClass="path" presetSubtype="0" accel="50000" decel="50000" fill="hold" nodeType="afterEffect">
                                  <p:stCondLst>
                                    <p:cond delay="0"/>
                                  </p:stCondLst>
                                  <p:childTnLst>
                                    <p:animMotion origin="layout" path="M 4.86146E-6 1.24265E-6 L 4.86146E-6 0.00021 " pathEditMode="relative" rAng="0" ptsTypes="AA">
                                      <p:cBhvr>
                                        <p:cTn id="25" dur="5000" fill="hold"/>
                                        <p:tgtEl>
                                          <p:spTgt spid="12"/>
                                        </p:tgtEl>
                                        <p:attrNameLst>
                                          <p:attrName>ppt_x</p:attrName>
                                          <p:attrName>ppt_y</p:attrName>
                                        </p:attrNameLst>
                                      </p:cBhvr>
                                      <p:rCtr x="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2" descr="Career - Wikipedia">
            <a:extLst>
              <a:ext uri="{FF2B5EF4-FFF2-40B4-BE49-F238E27FC236}">
                <a16:creationId xmlns:a16="http://schemas.microsoft.com/office/drawing/2014/main" id="{8DF3CF9C-144E-1246-9286-0395304892A3}"/>
              </a:ext>
            </a:extLst>
          </p:cNvPr>
          <p:cNvPicPr>
            <a:picLocks noChangeAspect="1" noChangeArrowheads="1"/>
          </p:cNvPicPr>
          <p:nvPr/>
        </p:nvPicPr>
        <p:blipFill>
          <a:blip r:embed="rId2">
            <a:alphaModFix amt="20000"/>
            <a:extLst>
              <a:ext uri="{BEBA8EAE-BF5A-486C-A8C5-ECC9F3942E4B}">
                <a14:imgProps xmlns:a14="http://schemas.microsoft.com/office/drawing/2010/main">
                  <a14:imgLayer r:embed="rId3">
                    <a14:imgEffect>
                      <a14:sharpenSoften amount="-22000"/>
                    </a14:imgEffect>
                    <a14:imgEffect>
                      <a14:brightnessContrast bright="50000"/>
                    </a14:imgEffect>
                  </a14:imgLayer>
                </a14:imgProps>
              </a:ext>
              <a:ext uri="{28A0092B-C50C-407E-A947-70E740481C1C}">
                <a14:useLocalDpi xmlns:a14="http://schemas.microsoft.com/office/drawing/2010/main" val="0"/>
              </a:ext>
            </a:extLst>
          </a:blip>
          <a:srcRect/>
          <a:stretch>
            <a:fillRect/>
          </a:stretch>
        </p:blipFill>
        <p:spPr bwMode="auto">
          <a:xfrm>
            <a:off x="15933" y="-409575"/>
            <a:ext cx="10083800" cy="7972425"/>
          </a:xfrm>
          <a:prstGeom prst="rect">
            <a:avLst/>
          </a:prstGeom>
          <a:noFill/>
          <a:effectLst>
            <a:outerShdw blurRad="1270000" dist="2540000" dir="21540000" sx="200000" sy="200000" algn="ctr" rotWithShape="0">
              <a:srgbClr val="000000">
                <a:alpha val="0"/>
              </a:srgbClr>
            </a:outerShdw>
            <a:softEdge rad="1270000"/>
          </a:effectLst>
          <a:extLst>
            <a:ext uri="{909E8E84-426E-40DD-AFC4-6F175D3DCCD1}">
              <a14:hiddenFill xmlns:a14="http://schemas.microsoft.com/office/drawing/2010/main">
                <a:solidFill>
                  <a:srgbClr val="FFFFFF"/>
                </a:solidFill>
              </a14:hiddenFill>
            </a:ext>
          </a:extLst>
        </p:spPr>
      </p:pic>
      <p:sp>
        <p:nvSpPr>
          <p:cNvPr id="3" name="object 3"/>
          <p:cNvSpPr/>
          <p:nvPr/>
        </p:nvSpPr>
        <p:spPr>
          <a:xfrm>
            <a:off x="0" y="6132179"/>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
        <p:nvSpPr>
          <p:cNvPr id="27" name="object 27"/>
          <p:cNvSpPr/>
          <p:nvPr/>
        </p:nvSpPr>
        <p:spPr>
          <a:xfrm>
            <a:off x="0" y="0"/>
            <a:ext cx="10073640" cy="918210"/>
          </a:xfrm>
          <a:custGeom>
            <a:avLst/>
            <a:gdLst/>
            <a:ahLst/>
            <a:cxnLst/>
            <a:rect l="l" t="t" r="r" b="b"/>
            <a:pathLst>
              <a:path w="10073640" h="918210">
                <a:moveTo>
                  <a:pt x="0" y="918006"/>
                </a:moveTo>
                <a:lnTo>
                  <a:pt x="10073652" y="918006"/>
                </a:lnTo>
                <a:lnTo>
                  <a:pt x="10073652" y="0"/>
                </a:lnTo>
                <a:lnTo>
                  <a:pt x="0" y="0"/>
                </a:lnTo>
                <a:lnTo>
                  <a:pt x="0" y="918006"/>
                </a:lnTo>
                <a:close/>
              </a:path>
            </a:pathLst>
          </a:custGeom>
          <a:solidFill>
            <a:srgbClr val="FFFFFF"/>
          </a:solidFill>
        </p:spPr>
        <p:txBody>
          <a:bodyPr wrap="square" lIns="0" tIns="0" rIns="0" bIns="0" rtlCol="0"/>
          <a:lstStyle/>
          <a:p>
            <a:endParaRPr/>
          </a:p>
        </p:txBody>
      </p:sp>
      <p:sp>
        <p:nvSpPr>
          <p:cNvPr id="28" name="object 28"/>
          <p:cNvSpPr txBox="1">
            <a:spLocks noGrp="1"/>
          </p:cNvSpPr>
          <p:nvPr>
            <p:ph type="title"/>
          </p:nvPr>
        </p:nvSpPr>
        <p:spPr>
          <a:xfrm>
            <a:off x="249543" y="161964"/>
            <a:ext cx="9389198" cy="492443"/>
          </a:xfrm>
          <a:prstGeom prst="rect">
            <a:avLst/>
          </a:prstGeom>
        </p:spPr>
        <p:txBody>
          <a:bodyPr vert="horz" wrap="square" lIns="0" tIns="0" rIns="0" bIns="0" rtlCol="0">
            <a:spAutoFit/>
          </a:bodyPr>
          <a:lstStyle/>
          <a:p>
            <a:pPr marL="12700" algn="l">
              <a:lnSpc>
                <a:spcPct val="100000"/>
              </a:lnSpc>
            </a:pPr>
            <a:r>
              <a:rPr lang="en-GB" sz="3200" spc="-200" dirty="0">
                <a:solidFill>
                  <a:srgbClr val="00B050"/>
                </a:solidFill>
                <a:latin typeface="Century Gothic" panose="020B0502020202020204" pitchFamily="34" charset="0"/>
              </a:rPr>
              <a:t>Project Content </a:t>
            </a:r>
            <a:endParaRPr sz="3200" spc="-200" dirty="0">
              <a:solidFill>
                <a:srgbClr val="00B050"/>
              </a:solidFill>
              <a:latin typeface="Century Gothic" panose="020B0502020202020204" pitchFamily="34" charset="0"/>
            </a:endParaRPr>
          </a:p>
        </p:txBody>
      </p:sp>
      <p:sp>
        <p:nvSpPr>
          <p:cNvPr id="29" name="object 29"/>
          <p:cNvSpPr/>
          <p:nvPr/>
        </p:nvSpPr>
        <p:spPr>
          <a:xfrm>
            <a:off x="0" y="937054"/>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pic>
        <p:nvPicPr>
          <p:cNvPr id="13" name="Picture 12">
            <a:extLst>
              <a:ext uri="{FF2B5EF4-FFF2-40B4-BE49-F238E27FC236}">
                <a16:creationId xmlns:a16="http://schemas.microsoft.com/office/drawing/2014/main" id="{52130E6C-C4FA-4F44-843A-9BEEF33DAA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398" y="6181671"/>
            <a:ext cx="635861" cy="845904"/>
          </a:xfrm>
          <a:prstGeom prst="rect">
            <a:avLst/>
          </a:prstGeom>
        </p:spPr>
      </p:pic>
      <p:sp>
        <p:nvSpPr>
          <p:cNvPr id="36" name="Text Placeholder 2"/>
          <p:cNvSpPr>
            <a:spLocks noGrp="1"/>
          </p:cNvSpPr>
          <p:nvPr>
            <p:ph type="body" sz="quarter" idx="4294967295"/>
          </p:nvPr>
        </p:nvSpPr>
        <p:spPr>
          <a:xfrm>
            <a:off x="751319" y="1515224"/>
            <a:ext cx="8762999" cy="4334291"/>
          </a:xfrm>
          <a:prstGeom prst="rect">
            <a:avLst/>
          </a:prstGeom>
        </p:spPr>
        <p:txBody>
          <a:bodyPr/>
          <a:lstStyle/>
          <a:p>
            <a:pPr algn="ctr"/>
            <a:r>
              <a:rPr lang="en-GB" sz="2000" dirty="0">
                <a:latin typeface="Century Gothic" panose="020B0502020202020204" pitchFamily="34" charset="0"/>
              </a:rPr>
              <a:t>Rosehill School have been invited to participate in a community event by making hearts out of craft and art materials.</a:t>
            </a:r>
          </a:p>
          <a:p>
            <a:pPr algn="ctr"/>
            <a:endParaRPr lang="en-GB" sz="2000" dirty="0">
              <a:latin typeface="Century Gothic" panose="020B0502020202020204" pitchFamily="34" charset="0"/>
            </a:endParaRPr>
          </a:p>
          <a:p>
            <a:pPr algn="ctr"/>
            <a:r>
              <a:rPr lang="en-GB" sz="2000" dirty="0">
                <a:latin typeface="Century Gothic" panose="020B0502020202020204" pitchFamily="34" charset="0"/>
              </a:rPr>
              <a:t>Each heart represents someone in Nottingham who has sadly lost their lives to Covid19 in 2020/2021. It is a chance to reflect on how this year has altered so many things for us all. How our lives have changed and how through it all we have lots of different feelings. </a:t>
            </a:r>
          </a:p>
          <a:p>
            <a:pPr algn="ctr"/>
            <a:endParaRPr lang="en-GB" sz="2000" dirty="0">
              <a:latin typeface="Century Gothic" panose="020B0502020202020204" pitchFamily="34" charset="0"/>
            </a:endParaRPr>
          </a:p>
          <a:p>
            <a:pPr algn="ctr"/>
            <a:r>
              <a:rPr lang="en-GB" sz="2000" dirty="0">
                <a:latin typeface="Century Gothic" panose="020B0502020202020204" pitchFamily="34" charset="0"/>
              </a:rPr>
              <a:t>In this project, pupils will be reflecting on the year and how Coronavirus has changed their worlds. The pupils will have the opportunity to respond creatively to the stimulus- an introduction about the project     and an interactive  smart board presentation based on a story about the different emotions we feel in our heart. This story uses colour to visualise emotions.</a:t>
            </a:r>
          </a:p>
          <a:p>
            <a:pPr algn="ctr"/>
            <a:endParaRPr lang="en-GB" sz="2000" dirty="0">
              <a:latin typeface="Century Gothic" panose="020B0502020202020204" pitchFamily="34" charset="0"/>
            </a:endParaRPr>
          </a:p>
          <a:p>
            <a:pPr algn="ctr"/>
            <a:endParaRPr lang="en-GB" sz="2000" dirty="0">
              <a:latin typeface="Century Gothic" panose="020B0502020202020204" pitchFamily="34" charset="0"/>
            </a:endParaRPr>
          </a:p>
          <a:p>
            <a:r>
              <a:rPr lang="en-GB" sz="2000" dirty="0">
                <a:latin typeface="Century Gothic" panose="020B0502020202020204" pitchFamily="34" charset="0"/>
              </a:rPr>
              <a:t> </a:t>
            </a:r>
            <a:endParaRPr lang="en-GB" sz="2000" dirty="0">
              <a:latin typeface="Century Gothic" panose="020B0502020202020204" pitchFamily="34" charset="0"/>
              <a:ea typeface="Calibri" panose="020F0502020204030204" pitchFamily="34" charset="0"/>
            </a:endParaRPr>
          </a:p>
          <a:p>
            <a:pPr marL="285750" indent="-285750" algn="ctr">
              <a:buFont typeface="Arial" panose="020B0604020202020204" pitchFamily="34" charset="0"/>
              <a:buChar char="•"/>
            </a:pPr>
            <a:endParaRPr lang="en-GB" sz="2000" dirty="0">
              <a:latin typeface="Century Gothic" panose="020B0502020202020204" pitchFamily="34" charset="0"/>
            </a:endParaRPr>
          </a:p>
        </p:txBody>
      </p:sp>
    </p:spTree>
    <p:extLst>
      <p:ext uri="{BB962C8B-B14F-4D97-AF65-F5344CB8AC3E}">
        <p14:creationId xmlns:p14="http://schemas.microsoft.com/office/powerpoint/2010/main" val="318497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1889E-8 2.74559E-6 L 0.24906 0.24874 " pathEditMode="relative" rAng="0" ptsTypes="AA">
                                      <p:cBhvr>
                                        <p:cTn id="6" dur="30000" fill="hold"/>
                                        <p:tgtEl>
                                          <p:spTgt spid="10"/>
                                        </p:tgtEl>
                                        <p:attrNameLst>
                                          <p:attrName>ppt_x</p:attrName>
                                          <p:attrName>ppt_y</p:attrName>
                                        </p:attrNameLst>
                                      </p:cBhvr>
                                      <p:rCtr x="12453" y="12427"/>
                                    </p:animMotion>
                                  </p:childTnLst>
                                </p:cTn>
                              </p:par>
                              <p:par>
                                <p:cTn id="7" presetID="6" presetClass="emph" presetSubtype="0" accel="50000" decel="50000" fill="hold" nodeType="withEffect">
                                  <p:stCondLst>
                                    <p:cond delay="0"/>
                                  </p:stCondLst>
                                  <p:childTnLst>
                                    <p:animScale>
                                      <p:cBhvr>
                                        <p:cTn id="8" dur="30000" fill="hold"/>
                                        <p:tgtEl>
                                          <p:spTgt spid="10"/>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24906 0.24874 L -0.24906 0.24874 " pathEditMode="relative" rAng="0" ptsTypes="AA">
                                      <p:cBhvr>
                                        <p:cTn id="11" dur="30000" fill="hold"/>
                                        <p:tgtEl>
                                          <p:spTgt spid="10"/>
                                        </p:tgtEl>
                                        <p:attrNameLst>
                                          <p:attrName>ppt_x</p:attrName>
                                          <p:attrName>ppt_y</p:attrName>
                                        </p:attrNameLst>
                                      </p:cBhvr>
                                      <p:rCtr x="-24906" y="0"/>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06 0.24874 L -0.24906 -0.24874 " pathEditMode="relative" rAng="0" ptsTypes="AA">
                                      <p:cBhvr>
                                        <p:cTn id="14" dur="30000" fill="hold"/>
                                        <p:tgtEl>
                                          <p:spTgt spid="10"/>
                                        </p:tgtEl>
                                        <p:attrNameLst>
                                          <p:attrName>ppt_x</p:attrName>
                                          <p:attrName>ppt_y</p:attrName>
                                        </p:attrNameLst>
                                      </p:cBhvr>
                                      <p:rCtr x="0" y="-24874"/>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24906 -0.24874 L 0.24906 -0.24874 " pathEditMode="relative" rAng="0" ptsTypes="AA">
                                      <p:cBhvr>
                                        <p:cTn id="17" dur="30000" fill="hold"/>
                                        <p:tgtEl>
                                          <p:spTgt spid="10"/>
                                        </p:tgtEl>
                                        <p:attrNameLst>
                                          <p:attrName>ppt_x</p:attrName>
                                          <p:attrName>ppt_y</p:attrName>
                                        </p:attrNameLst>
                                      </p:cBhvr>
                                      <p:rCtr x="24906" y="0"/>
                                    </p:animMotion>
                                  </p:childTnLst>
                                </p:cTn>
                              </p:par>
                            </p:childTnLst>
                          </p:cTn>
                        </p:par>
                        <p:par>
                          <p:cTn id="18" fill="hold">
                            <p:stCondLst>
                              <p:cond delay="135000"/>
                            </p:stCondLst>
                            <p:childTnLst>
                              <p:par>
                                <p:cTn id="19" presetID="0" presetClass="path" presetSubtype="0" accel="50000" decel="50000" fill="hold" nodeType="afterEffect">
                                  <p:stCondLst>
                                    <p:cond delay="5000"/>
                                  </p:stCondLst>
                                  <p:childTnLst>
                                    <p:animMotion origin="layout" path="M 0.24906 -0.24874 L -2.51889E-8 2.74559E-6 " pathEditMode="relative" rAng="0" ptsTypes="AA">
                                      <p:cBhvr>
                                        <p:cTn id="20" dur="30000" fill="hold"/>
                                        <p:tgtEl>
                                          <p:spTgt spid="10"/>
                                        </p:tgtEl>
                                        <p:attrNameLst>
                                          <p:attrName>ppt_x</p:attrName>
                                          <p:attrName>ppt_y</p:attrName>
                                        </p:attrNameLst>
                                      </p:cBhvr>
                                      <p:rCtr x="-12453" y="12427"/>
                                    </p:animMotion>
                                  </p:childTnLst>
                                </p:cTn>
                              </p:par>
                              <p:par>
                                <p:cTn id="21" presetID="6" presetClass="emph" presetSubtype="0" accel="50000" decel="50000" fill="hold" nodeType="withEffect">
                                  <p:stCondLst>
                                    <p:cond delay="5000"/>
                                  </p:stCondLst>
                                  <p:childTnLst>
                                    <p:animScale>
                                      <p:cBhvr>
                                        <p:cTn id="22" dur="30000" fill="hold"/>
                                        <p:tgtEl>
                                          <p:spTgt spid="10"/>
                                        </p:tgtEl>
                                      </p:cBhvr>
                                      <p:by x="150000" y="150000"/>
                                      <p:to x="100000" y="100000"/>
                                    </p:animScale>
                                  </p:childTnLst>
                                </p:cTn>
                              </p:par>
                            </p:childTnLst>
                          </p:cTn>
                        </p:par>
                        <p:par>
                          <p:cTn id="23" fill="hold">
                            <p:stCondLst>
                              <p:cond delay="170000"/>
                            </p:stCondLst>
                            <p:childTnLst>
                              <p:par>
                                <p:cTn id="24" presetID="0" presetClass="path" presetSubtype="0" accel="50000" decel="50000" fill="hold" nodeType="afterEffect">
                                  <p:stCondLst>
                                    <p:cond delay="0"/>
                                  </p:stCondLst>
                                  <p:childTnLst>
                                    <p:animMotion origin="layout" path="M -2.51889E-8 2.74559E-6 L -2.51889E-8 0.00021 " pathEditMode="relative" rAng="0" ptsTypes="AA">
                                      <p:cBhvr>
                                        <p:cTn id="25" dur="5000" fill="hold"/>
                                        <p:tgtEl>
                                          <p:spTgt spid="10"/>
                                        </p:tgtEl>
                                        <p:attrNameLst>
                                          <p:attrName>ppt_x</p:attrName>
                                          <p:attrName>ppt_y</p:attrName>
                                        </p:attrNameLst>
                                      </p:cBhvr>
                                      <p:rCtr x="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6132179"/>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
        <p:nvSpPr>
          <p:cNvPr id="27" name="object 27"/>
          <p:cNvSpPr/>
          <p:nvPr/>
        </p:nvSpPr>
        <p:spPr>
          <a:xfrm>
            <a:off x="0" y="0"/>
            <a:ext cx="10073640" cy="918210"/>
          </a:xfrm>
          <a:custGeom>
            <a:avLst/>
            <a:gdLst/>
            <a:ahLst/>
            <a:cxnLst/>
            <a:rect l="l" t="t" r="r" b="b"/>
            <a:pathLst>
              <a:path w="10073640" h="918210">
                <a:moveTo>
                  <a:pt x="0" y="918006"/>
                </a:moveTo>
                <a:lnTo>
                  <a:pt x="10073652" y="918006"/>
                </a:lnTo>
                <a:lnTo>
                  <a:pt x="10073652" y="0"/>
                </a:lnTo>
                <a:lnTo>
                  <a:pt x="0" y="0"/>
                </a:lnTo>
                <a:lnTo>
                  <a:pt x="0" y="918006"/>
                </a:lnTo>
                <a:close/>
              </a:path>
            </a:pathLst>
          </a:custGeom>
          <a:solidFill>
            <a:srgbClr val="FFFFFF"/>
          </a:solidFill>
        </p:spPr>
        <p:txBody>
          <a:bodyPr wrap="square" lIns="0" tIns="0" rIns="0" bIns="0" rtlCol="0"/>
          <a:lstStyle/>
          <a:p>
            <a:endParaRPr/>
          </a:p>
        </p:txBody>
      </p:sp>
      <p:sp>
        <p:nvSpPr>
          <p:cNvPr id="28" name="object 28"/>
          <p:cNvSpPr txBox="1">
            <a:spLocks noGrp="1"/>
          </p:cNvSpPr>
          <p:nvPr>
            <p:ph type="title"/>
          </p:nvPr>
        </p:nvSpPr>
        <p:spPr>
          <a:xfrm>
            <a:off x="249543" y="161964"/>
            <a:ext cx="9389198" cy="492443"/>
          </a:xfrm>
          <a:prstGeom prst="rect">
            <a:avLst/>
          </a:prstGeom>
        </p:spPr>
        <p:txBody>
          <a:bodyPr vert="horz" wrap="square" lIns="0" tIns="0" rIns="0" bIns="0" rtlCol="0">
            <a:spAutoFit/>
          </a:bodyPr>
          <a:lstStyle/>
          <a:p>
            <a:pPr marL="12700" algn="l">
              <a:lnSpc>
                <a:spcPct val="100000"/>
              </a:lnSpc>
            </a:pPr>
            <a:r>
              <a:rPr lang="en-GB" sz="3200" spc="-200" dirty="0">
                <a:solidFill>
                  <a:srgbClr val="00B050"/>
                </a:solidFill>
                <a:latin typeface="Century Gothic" panose="020B0502020202020204" pitchFamily="34" charset="0"/>
              </a:rPr>
              <a:t>Impact on children and young people</a:t>
            </a:r>
            <a:endParaRPr sz="3200" spc="-200" dirty="0">
              <a:solidFill>
                <a:srgbClr val="00B050"/>
              </a:solidFill>
              <a:latin typeface="Century Gothic" panose="020B0502020202020204" pitchFamily="34" charset="0"/>
            </a:endParaRPr>
          </a:p>
        </p:txBody>
      </p:sp>
      <p:sp>
        <p:nvSpPr>
          <p:cNvPr id="29" name="object 29"/>
          <p:cNvSpPr/>
          <p:nvPr/>
        </p:nvSpPr>
        <p:spPr>
          <a:xfrm>
            <a:off x="0" y="937054"/>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pic>
        <p:nvPicPr>
          <p:cNvPr id="13" name="Picture 12">
            <a:extLst>
              <a:ext uri="{FF2B5EF4-FFF2-40B4-BE49-F238E27FC236}">
                <a16:creationId xmlns:a16="http://schemas.microsoft.com/office/drawing/2014/main" id="{52130E6C-C4FA-4F44-843A-9BEEF33DAA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398" y="6181671"/>
            <a:ext cx="635861" cy="845904"/>
          </a:xfrm>
          <a:prstGeom prst="rect">
            <a:avLst/>
          </a:prstGeom>
        </p:spPr>
      </p:pic>
      <p:sp>
        <p:nvSpPr>
          <p:cNvPr id="9" name="object 2">
            <a:extLst>
              <a:ext uri="{FF2B5EF4-FFF2-40B4-BE49-F238E27FC236}">
                <a16:creationId xmlns:a16="http://schemas.microsoft.com/office/drawing/2014/main" id="{69F08429-A9A1-42A2-853A-05F9BB7B4B23}"/>
              </a:ext>
            </a:extLst>
          </p:cNvPr>
          <p:cNvSpPr/>
          <p:nvPr/>
        </p:nvSpPr>
        <p:spPr>
          <a:xfrm>
            <a:off x="147326" y="2253902"/>
            <a:ext cx="2137992" cy="2035091"/>
          </a:xfrm>
          <a:custGeom>
            <a:avLst/>
            <a:gdLst/>
            <a:ahLst/>
            <a:cxnLst/>
            <a:rect l="l" t="t" r="r" b="b"/>
            <a:pathLst>
              <a:path w="1670685"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FECD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endParaRPr>
          </a:p>
        </p:txBody>
      </p:sp>
      <p:sp>
        <p:nvSpPr>
          <p:cNvPr id="11" name="object 3">
            <a:extLst>
              <a:ext uri="{FF2B5EF4-FFF2-40B4-BE49-F238E27FC236}">
                <a16:creationId xmlns:a16="http://schemas.microsoft.com/office/drawing/2014/main" id="{5C096742-C31B-4ECF-8F1A-74A3D8F33DFA}"/>
              </a:ext>
            </a:extLst>
          </p:cNvPr>
          <p:cNvSpPr/>
          <p:nvPr/>
        </p:nvSpPr>
        <p:spPr>
          <a:xfrm>
            <a:off x="2653904" y="2253902"/>
            <a:ext cx="2137992" cy="2035089"/>
          </a:xfrm>
          <a:custGeom>
            <a:avLst/>
            <a:gdLst/>
            <a:ahLst/>
            <a:cxnLst/>
            <a:rect l="l" t="t" r="r" b="b"/>
            <a:pathLst>
              <a:path w="1670685"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70B62C"/>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black"/>
              </a:solidFill>
              <a:effectLst/>
              <a:uLnTx/>
              <a:uFillTx/>
            </a:endParaRPr>
          </a:p>
        </p:txBody>
      </p:sp>
      <p:sp>
        <p:nvSpPr>
          <p:cNvPr id="12" name="object 4">
            <a:extLst>
              <a:ext uri="{FF2B5EF4-FFF2-40B4-BE49-F238E27FC236}">
                <a16:creationId xmlns:a16="http://schemas.microsoft.com/office/drawing/2014/main" id="{2ECC6629-3521-46C5-B50D-687C25C1CC4D}"/>
              </a:ext>
            </a:extLst>
          </p:cNvPr>
          <p:cNvSpPr/>
          <p:nvPr/>
        </p:nvSpPr>
        <p:spPr>
          <a:xfrm>
            <a:off x="5193028" y="2164660"/>
            <a:ext cx="2190940" cy="2051405"/>
          </a:xfrm>
          <a:custGeom>
            <a:avLst/>
            <a:gdLst/>
            <a:ahLst/>
            <a:cxnLst/>
            <a:rect l="l" t="t" r="r" b="b"/>
            <a:pathLst>
              <a:path w="1670684"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CF1C4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black"/>
              </a:solidFill>
              <a:effectLst/>
              <a:uLnTx/>
              <a:uFillTx/>
            </a:endParaRPr>
          </a:p>
        </p:txBody>
      </p:sp>
      <p:sp>
        <p:nvSpPr>
          <p:cNvPr id="14" name="object 5">
            <a:extLst>
              <a:ext uri="{FF2B5EF4-FFF2-40B4-BE49-F238E27FC236}">
                <a16:creationId xmlns:a16="http://schemas.microsoft.com/office/drawing/2014/main" id="{687691A3-FFD5-4B9C-93A0-211090CA7B20}"/>
              </a:ext>
            </a:extLst>
          </p:cNvPr>
          <p:cNvSpPr/>
          <p:nvPr/>
        </p:nvSpPr>
        <p:spPr>
          <a:xfrm>
            <a:off x="7785100" y="2155615"/>
            <a:ext cx="2057400" cy="2051417"/>
          </a:xfrm>
          <a:custGeom>
            <a:avLst/>
            <a:gdLst/>
            <a:ahLst/>
            <a:cxnLst/>
            <a:rect l="l" t="t" r="r" b="b"/>
            <a:pathLst>
              <a:path w="1670684"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10ADD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endParaRPr>
          </a:p>
        </p:txBody>
      </p:sp>
      <p:sp>
        <p:nvSpPr>
          <p:cNvPr id="15" name="object 969">
            <a:extLst>
              <a:ext uri="{FF2B5EF4-FFF2-40B4-BE49-F238E27FC236}">
                <a16:creationId xmlns:a16="http://schemas.microsoft.com/office/drawing/2014/main" id="{A09BFFF9-A057-42EB-A083-3468B8B496AF}"/>
              </a:ext>
            </a:extLst>
          </p:cNvPr>
          <p:cNvSpPr txBox="1">
            <a:spLocks/>
          </p:cNvSpPr>
          <p:nvPr/>
        </p:nvSpPr>
        <p:spPr>
          <a:xfrm>
            <a:off x="382329" y="2636364"/>
            <a:ext cx="1635441" cy="1107996"/>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35" normalizeH="0" baseline="0" noProof="0" dirty="0">
                <a:ln>
                  <a:noFill/>
                </a:ln>
                <a:solidFill>
                  <a:srgbClr val="002060"/>
                </a:solidFill>
                <a:effectLst/>
                <a:uLnTx/>
                <a:uFillTx/>
                <a:latin typeface="Century Gothic" panose="020B0502020202020204" pitchFamily="34" charset="0"/>
              </a:rPr>
              <a:t>Engagement-     </a:t>
            </a:r>
          </a:p>
          <a:p>
            <a:pPr marL="12700" marR="5080" lvl="0" indent="-635" algn="ctr" defTabSz="914400" eaLnBrk="1" fontAlgn="auto" latinLnBrk="0" hangingPunct="1">
              <a:lnSpc>
                <a:spcPct val="100000"/>
              </a:lnSpc>
              <a:spcBef>
                <a:spcPts val="0"/>
              </a:spcBef>
              <a:spcAft>
                <a:spcPts val="0"/>
              </a:spcAft>
              <a:buClrTx/>
              <a:buSzTx/>
              <a:buFontTx/>
              <a:buNone/>
              <a:tabLst/>
              <a:defRPr/>
            </a:pPr>
            <a:r>
              <a:rPr lang="en-GB" sz="1200" b="1" kern="0" spc="-35" dirty="0">
                <a:solidFill>
                  <a:srgbClr val="002060"/>
                </a:solidFill>
                <a:latin typeface="Century Gothic" panose="020B0502020202020204" pitchFamily="34" charset="0"/>
              </a:rPr>
              <a:t>Classes that participated in the tasks enjoyed the chance to be reflective. </a:t>
            </a:r>
            <a:endPar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6" name="object 969">
            <a:extLst>
              <a:ext uri="{FF2B5EF4-FFF2-40B4-BE49-F238E27FC236}">
                <a16:creationId xmlns:a16="http://schemas.microsoft.com/office/drawing/2014/main" id="{2EDD1696-EB84-49E4-B9D7-EB13C176048B}"/>
              </a:ext>
            </a:extLst>
          </p:cNvPr>
          <p:cNvSpPr txBox="1">
            <a:spLocks/>
          </p:cNvSpPr>
          <p:nvPr/>
        </p:nvSpPr>
        <p:spPr>
          <a:xfrm>
            <a:off x="2972027" y="2497593"/>
            <a:ext cx="1501746" cy="1661993"/>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35" normalizeH="0" baseline="0" noProof="0" dirty="0">
                <a:ln>
                  <a:noFill/>
                </a:ln>
                <a:solidFill>
                  <a:srgbClr val="002060"/>
                </a:solidFill>
                <a:effectLst/>
                <a:uLnTx/>
                <a:uFillTx/>
                <a:latin typeface="Century Gothic" panose="020B0502020202020204" pitchFamily="34" charset="0"/>
              </a:rPr>
              <a:t>All pupils that joined in with the project had the opportunity to develop their emotional literacy through engaging in text that broadens vocabulary and understanding.</a:t>
            </a:r>
            <a:endPar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7" name="object 969">
            <a:extLst>
              <a:ext uri="{FF2B5EF4-FFF2-40B4-BE49-F238E27FC236}">
                <a16:creationId xmlns:a16="http://schemas.microsoft.com/office/drawing/2014/main" id="{744E0F00-5765-4F37-9E9D-3D6BBB18CBEA}"/>
              </a:ext>
            </a:extLst>
          </p:cNvPr>
          <p:cNvSpPr txBox="1">
            <a:spLocks/>
          </p:cNvSpPr>
          <p:nvPr/>
        </p:nvSpPr>
        <p:spPr>
          <a:xfrm>
            <a:off x="7978457" y="2428616"/>
            <a:ext cx="1670685" cy="169277"/>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35" normalizeH="0" baseline="0" noProof="0" dirty="0">
                <a:ln>
                  <a:noFill/>
                </a:ln>
                <a:solidFill>
                  <a:srgbClr val="002060"/>
                </a:solidFill>
                <a:effectLst/>
                <a:uLnTx/>
                <a:uFillTx/>
                <a:latin typeface="Century Gothic" panose="020B0502020202020204" pitchFamily="34" charset="0"/>
              </a:rPr>
              <a:t> </a:t>
            </a:r>
            <a:endParaRPr kumimoji="0" lang="en-GB" sz="11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8" name="object 969">
            <a:extLst>
              <a:ext uri="{FF2B5EF4-FFF2-40B4-BE49-F238E27FC236}">
                <a16:creationId xmlns:a16="http://schemas.microsoft.com/office/drawing/2014/main" id="{D3B4EC4F-6656-4324-B1B7-20019EB2683B}"/>
              </a:ext>
            </a:extLst>
          </p:cNvPr>
          <p:cNvSpPr txBox="1">
            <a:spLocks/>
          </p:cNvSpPr>
          <p:nvPr/>
        </p:nvSpPr>
        <p:spPr>
          <a:xfrm>
            <a:off x="5537625" y="2673429"/>
            <a:ext cx="1501746" cy="1107996"/>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35" normalizeH="0" baseline="0" noProof="0" dirty="0">
                <a:ln>
                  <a:noFill/>
                </a:ln>
                <a:solidFill>
                  <a:srgbClr val="002060"/>
                </a:solidFill>
                <a:effectLst/>
                <a:uLnTx/>
                <a:uFillTx/>
                <a:latin typeface="Century Gothic" panose="020B0502020202020204" pitchFamily="34" charset="0"/>
              </a:rPr>
              <a:t>Pupils were given the opportunity to verbalise through words, symbols, and art their emotions and feelings.</a:t>
            </a:r>
            <a:endPar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9" name="object 969">
            <a:extLst>
              <a:ext uri="{FF2B5EF4-FFF2-40B4-BE49-F238E27FC236}">
                <a16:creationId xmlns:a16="http://schemas.microsoft.com/office/drawing/2014/main" id="{D3EA2692-A98D-4795-A72A-796900ED584D}"/>
              </a:ext>
            </a:extLst>
          </p:cNvPr>
          <p:cNvSpPr txBox="1">
            <a:spLocks/>
          </p:cNvSpPr>
          <p:nvPr/>
        </p:nvSpPr>
        <p:spPr>
          <a:xfrm>
            <a:off x="8062926" y="2488763"/>
            <a:ext cx="1501746" cy="738664"/>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35" normalizeH="0" baseline="0" noProof="0" dirty="0">
                <a:ln>
                  <a:noFill/>
                </a:ln>
                <a:solidFill>
                  <a:srgbClr val="002060"/>
                </a:solidFill>
                <a:effectLst/>
                <a:uLnTx/>
                <a:uFillTx/>
                <a:latin typeface="Century Gothic" panose="020B0502020202020204" pitchFamily="34" charset="0"/>
              </a:rPr>
              <a:t>Pupils are taking part in an ongoing piece of collaborative community art work.</a:t>
            </a:r>
            <a:endPar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Tree>
    <p:extLst>
      <p:ext uri="{BB962C8B-B14F-4D97-AF65-F5344CB8AC3E}">
        <p14:creationId xmlns:p14="http://schemas.microsoft.com/office/powerpoint/2010/main" val="3357290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0" y="6132179"/>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
        <p:nvSpPr>
          <p:cNvPr id="27" name="object 27"/>
          <p:cNvSpPr/>
          <p:nvPr/>
        </p:nvSpPr>
        <p:spPr>
          <a:xfrm>
            <a:off x="0" y="0"/>
            <a:ext cx="10073640" cy="918210"/>
          </a:xfrm>
          <a:custGeom>
            <a:avLst/>
            <a:gdLst/>
            <a:ahLst/>
            <a:cxnLst/>
            <a:rect l="l" t="t" r="r" b="b"/>
            <a:pathLst>
              <a:path w="10073640" h="918210">
                <a:moveTo>
                  <a:pt x="0" y="918006"/>
                </a:moveTo>
                <a:lnTo>
                  <a:pt x="10073652" y="918006"/>
                </a:lnTo>
                <a:lnTo>
                  <a:pt x="10073652" y="0"/>
                </a:lnTo>
                <a:lnTo>
                  <a:pt x="0" y="0"/>
                </a:lnTo>
                <a:lnTo>
                  <a:pt x="0" y="918006"/>
                </a:lnTo>
                <a:close/>
              </a:path>
            </a:pathLst>
          </a:custGeom>
          <a:solidFill>
            <a:srgbClr val="FFFFFF"/>
          </a:solidFill>
        </p:spPr>
        <p:txBody>
          <a:bodyPr wrap="square" lIns="0" tIns="0" rIns="0" bIns="0" rtlCol="0"/>
          <a:lstStyle/>
          <a:p>
            <a:endParaRPr/>
          </a:p>
        </p:txBody>
      </p:sp>
      <p:sp>
        <p:nvSpPr>
          <p:cNvPr id="28" name="object 28"/>
          <p:cNvSpPr txBox="1">
            <a:spLocks noGrp="1"/>
          </p:cNvSpPr>
          <p:nvPr>
            <p:ph type="title"/>
          </p:nvPr>
        </p:nvSpPr>
        <p:spPr>
          <a:xfrm>
            <a:off x="249543" y="161964"/>
            <a:ext cx="9389198" cy="492443"/>
          </a:xfrm>
          <a:prstGeom prst="rect">
            <a:avLst/>
          </a:prstGeom>
        </p:spPr>
        <p:txBody>
          <a:bodyPr vert="horz" wrap="square" lIns="0" tIns="0" rIns="0" bIns="0" rtlCol="0">
            <a:spAutoFit/>
          </a:bodyPr>
          <a:lstStyle/>
          <a:p>
            <a:pPr marL="12700" algn="l">
              <a:lnSpc>
                <a:spcPct val="100000"/>
              </a:lnSpc>
            </a:pPr>
            <a:r>
              <a:rPr lang="en-GB" sz="3200" spc="-200" dirty="0">
                <a:solidFill>
                  <a:srgbClr val="00B050"/>
                </a:solidFill>
                <a:latin typeface="Century Gothic" panose="020B0502020202020204" pitchFamily="34" charset="0"/>
              </a:rPr>
              <a:t> Impact on staff/school community </a:t>
            </a:r>
            <a:endParaRPr sz="3200" spc="-200" dirty="0">
              <a:solidFill>
                <a:srgbClr val="00B050"/>
              </a:solidFill>
              <a:latin typeface="Century Gothic" panose="020B0502020202020204" pitchFamily="34" charset="0"/>
            </a:endParaRPr>
          </a:p>
        </p:txBody>
      </p:sp>
      <p:sp>
        <p:nvSpPr>
          <p:cNvPr id="29" name="object 29"/>
          <p:cNvSpPr/>
          <p:nvPr/>
        </p:nvSpPr>
        <p:spPr>
          <a:xfrm>
            <a:off x="0" y="937054"/>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pic>
        <p:nvPicPr>
          <p:cNvPr id="13" name="Picture 12">
            <a:extLst>
              <a:ext uri="{FF2B5EF4-FFF2-40B4-BE49-F238E27FC236}">
                <a16:creationId xmlns:a16="http://schemas.microsoft.com/office/drawing/2014/main" id="{52130E6C-C4FA-4F44-843A-9BEEF33DAA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398" y="6181671"/>
            <a:ext cx="635861" cy="845904"/>
          </a:xfrm>
          <a:prstGeom prst="rect">
            <a:avLst/>
          </a:prstGeom>
        </p:spPr>
      </p:pic>
      <p:sp>
        <p:nvSpPr>
          <p:cNvPr id="9" name="object 2">
            <a:extLst>
              <a:ext uri="{FF2B5EF4-FFF2-40B4-BE49-F238E27FC236}">
                <a16:creationId xmlns:a16="http://schemas.microsoft.com/office/drawing/2014/main" id="{69F08429-A9A1-42A2-853A-05F9BB7B4B23}"/>
              </a:ext>
            </a:extLst>
          </p:cNvPr>
          <p:cNvSpPr/>
          <p:nvPr/>
        </p:nvSpPr>
        <p:spPr>
          <a:xfrm>
            <a:off x="1536700" y="2189802"/>
            <a:ext cx="2137992" cy="2035091"/>
          </a:xfrm>
          <a:custGeom>
            <a:avLst/>
            <a:gdLst/>
            <a:ahLst/>
            <a:cxnLst/>
            <a:rect l="l" t="t" r="r" b="b"/>
            <a:pathLst>
              <a:path w="1670685"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FECD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endParaRPr>
          </a:p>
        </p:txBody>
      </p:sp>
      <p:sp>
        <p:nvSpPr>
          <p:cNvPr id="11" name="object 3">
            <a:extLst>
              <a:ext uri="{FF2B5EF4-FFF2-40B4-BE49-F238E27FC236}">
                <a16:creationId xmlns:a16="http://schemas.microsoft.com/office/drawing/2014/main" id="{5C096742-C31B-4ECF-8F1A-74A3D8F33DFA}"/>
              </a:ext>
            </a:extLst>
          </p:cNvPr>
          <p:cNvSpPr/>
          <p:nvPr/>
        </p:nvSpPr>
        <p:spPr>
          <a:xfrm>
            <a:off x="4043278" y="2189802"/>
            <a:ext cx="2137992" cy="2035089"/>
          </a:xfrm>
          <a:custGeom>
            <a:avLst/>
            <a:gdLst/>
            <a:ahLst/>
            <a:cxnLst/>
            <a:rect l="l" t="t" r="r" b="b"/>
            <a:pathLst>
              <a:path w="1670685"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70B62C"/>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black"/>
              </a:solidFill>
              <a:effectLst/>
              <a:uLnTx/>
              <a:uFillTx/>
            </a:endParaRPr>
          </a:p>
        </p:txBody>
      </p:sp>
      <p:sp>
        <p:nvSpPr>
          <p:cNvPr id="12" name="object 4">
            <a:extLst>
              <a:ext uri="{FF2B5EF4-FFF2-40B4-BE49-F238E27FC236}">
                <a16:creationId xmlns:a16="http://schemas.microsoft.com/office/drawing/2014/main" id="{2ECC6629-3521-46C5-B50D-687C25C1CC4D}"/>
              </a:ext>
            </a:extLst>
          </p:cNvPr>
          <p:cNvSpPr/>
          <p:nvPr/>
        </p:nvSpPr>
        <p:spPr>
          <a:xfrm>
            <a:off x="6564864" y="2173486"/>
            <a:ext cx="2190940" cy="2051405"/>
          </a:xfrm>
          <a:custGeom>
            <a:avLst/>
            <a:gdLst/>
            <a:ahLst/>
            <a:cxnLst/>
            <a:rect l="l" t="t" r="r" b="b"/>
            <a:pathLst>
              <a:path w="1670684" h="1670685">
                <a:moveTo>
                  <a:pt x="835266" y="0"/>
                </a:moveTo>
                <a:lnTo>
                  <a:pt x="787868" y="1322"/>
                </a:lnTo>
                <a:lnTo>
                  <a:pt x="741164" y="5241"/>
                </a:lnTo>
                <a:lnTo>
                  <a:pt x="695224" y="11688"/>
                </a:lnTo>
                <a:lnTo>
                  <a:pt x="650119" y="20591"/>
                </a:lnTo>
                <a:lnTo>
                  <a:pt x="605919" y="31880"/>
                </a:lnTo>
                <a:lnTo>
                  <a:pt x="562695" y="45485"/>
                </a:lnTo>
                <a:lnTo>
                  <a:pt x="520516" y="61334"/>
                </a:lnTo>
                <a:lnTo>
                  <a:pt x="479455" y="79358"/>
                </a:lnTo>
                <a:lnTo>
                  <a:pt x="439581" y="99486"/>
                </a:lnTo>
                <a:lnTo>
                  <a:pt x="400964" y="121647"/>
                </a:lnTo>
                <a:lnTo>
                  <a:pt x="363676" y="145771"/>
                </a:lnTo>
                <a:lnTo>
                  <a:pt x="327786" y="171787"/>
                </a:lnTo>
                <a:lnTo>
                  <a:pt x="293366" y="199625"/>
                </a:lnTo>
                <a:lnTo>
                  <a:pt x="260485" y="229215"/>
                </a:lnTo>
                <a:lnTo>
                  <a:pt x="229215" y="260485"/>
                </a:lnTo>
                <a:lnTo>
                  <a:pt x="199625" y="293366"/>
                </a:lnTo>
                <a:lnTo>
                  <a:pt x="171787" y="327786"/>
                </a:lnTo>
                <a:lnTo>
                  <a:pt x="145771" y="363676"/>
                </a:lnTo>
                <a:lnTo>
                  <a:pt x="121647" y="400964"/>
                </a:lnTo>
                <a:lnTo>
                  <a:pt x="99486" y="439581"/>
                </a:lnTo>
                <a:lnTo>
                  <a:pt x="79358" y="479455"/>
                </a:lnTo>
                <a:lnTo>
                  <a:pt x="61334" y="520516"/>
                </a:lnTo>
                <a:lnTo>
                  <a:pt x="45485" y="562695"/>
                </a:lnTo>
                <a:lnTo>
                  <a:pt x="31880" y="605919"/>
                </a:lnTo>
                <a:lnTo>
                  <a:pt x="20591" y="650119"/>
                </a:lnTo>
                <a:lnTo>
                  <a:pt x="11688" y="695224"/>
                </a:lnTo>
                <a:lnTo>
                  <a:pt x="5241" y="741164"/>
                </a:lnTo>
                <a:lnTo>
                  <a:pt x="1322" y="787868"/>
                </a:lnTo>
                <a:lnTo>
                  <a:pt x="0" y="835266"/>
                </a:lnTo>
                <a:lnTo>
                  <a:pt x="1322" y="882663"/>
                </a:lnTo>
                <a:lnTo>
                  <a:pt x="5241" y="929367"/>
                </a:lnTo>
                <a:lnTo>
                  <a:pt x="11688" y="975307"/>
                </a:lnTo>
                <a:lnTo>
                  <a:pt x="20591" y="1020412"/>
                </a:lnTo>
                <a:lnTo>
                  <a:pt x="31880" y="1064613"/>
                </a:lnTo>
                <a:lnTo>
                  <a:pt x="45485" y="1107837"/>
                </a:lnTo>
                <a:lnTo>
                  <a:pt x="61334" y="1150015"/>
                </a:lnTo>
                <a:lnTo>
                  <a:pt x="79358" y="1191077"/>
                </a:lnTo>
                <a:lnTo>
                  <a:pt x="99486" y="1230951"/>
                </a:lnTo>
                <a:lnTo>
                  <a:pt x="121647" y="1269568"/>
                </a:lnTo>
                <a:lnTo>
                  <a:pt x="145771" y="1306856"/>
                </a:lnTo>
                <a:lnTo>
                  <a:pt x="171787" y="1342746"/>
                </a:lnTo>
                <a:lnTo>
                  <a:pt x="199625" y="1377166"/>
                </a:lnTo>
                <a:lnTo>
                  <a:pt x="229215" y="1410046"/>
                </a:lnTo>
                <a:lnTo>
                  <a:pt x="260485" y="1441317"/>
                </a:lnTo>
                <a:lnTo>
                  <a:pt x="293366" y="1470906"/>
                </a:lnTo>
                <a:lnTo>
                  <a:pt x="327786" y="1498744"/>
                </a:lnTo>
                <a:lnTo>
                  <a:pt x="363676" y="1524761"/>
                </a:lnTo>
                <a:lnTo>
                  <a:pt x="400964" y="1548885"/>
                </a:lnTo>
                <a:lnTo>
                  <a:pt x="439581" y="1571046"/>
                </a:lnTo>
                <a:lnTo>
                  <a:pt x="479455" y="1591173"/>
                </a:lnTo>
                <a:lnTo>
                  <a:pt x="520516" y="1609197"/>
                </a:lnTo>
                <a:lnTo>
                  <a:pt x="562695" y="1625047"/>
                </a:lnTo>
                <a:lnTo>
                  <a:pt x="605919" y="1638651"/>
                </a:lnTo>
                <a:lnTo>
                  <a:pt x="650119" y="1649940"/>
                </a:lnTo>
                <a:lnTo>
                  <a:pt x="695224" y="1658843"/>
                </a:lnTo>
                <a:lnTo>
                  <a:pt x="741164" y="1665290"/>
                </a:lnTo>
                <a:lnTo>
                  <a:pt x="787868" y="1669210"/>
                </a:lnTo>
                <a:lnTo>
                  <a:pt x="835266" y="1670532"/>
                </a:lnTo>
                <a:lnTo>
                  <a:pt x="882663" y="1669210"/>
                </a:lnTo>
                <a:lnTo>
                  <a:pt x="929367" y="1665290"/>
                </a:lnTo>
                <a:lnTo>
                  <a:pt x="975307" y="1658843"/>
                </a:lnTo>
                <a:lnTo>
                  <a:pt x="1020412" y="1649940"/>
                </a:lnTo>
                <a:lnTo>
                  <a:pt x="1064613" y="1638651"/>
                </a:lnTo>
                <a:lnTo>
                  <a:pt x="1107837" y="1625047"/>
                </a:lnTo>
                <a:lnTo>
                  <a:pt x="1150015" y="1609197"/>
                </a:lnTo>
                <a:lnTo>
                  <a:pt x="1191077" y="1591173"/>
                </a:lnTo>
                <a:lnTo>
                  <a:pt x="1230951" y="1571046"/>
                </a:lnTo>
                <a:lnTo>
                  <a:pt x="1269568" y="1548885"/>
                </a:lnTo>
                <a:lnTo>
                  <a:pt x="1306856" y="1524761"/>
                </a:lnTo>
                <a:lnTo>
                  <a:pt x="1342746" y="1498744"/>
                </a:lnTo>
                <a:lnTo>
                  <a:pt x="1377166" y="1470906"/>
                </a:lnTo>
                <a:lnTo>
                  <a:pt x="1410046" y="1441317"/>
                </a:lnTo>
                <a:lnTo>
                  <a:pt x="1441317" y="1410046"/>
                </a:lnTo>
                <a:lnTo>
                  <a:pt x="1470906" y="1377166"/>
                </a:lnTo>
                <a:lnTo>
                  <a:pt x="1498744" y="1342746"/>
                </a:lnTo>
                <a:lnTo>
                  <a:pt x="1524761" y="1306856"/>
                </a:lnTo>
                <a:lnTo>
                  <a:pt x="1548885" y="1269568"/>
                </a:lnTo>
                <a:lnTo>
                  <a:pt x="1571046" y="1230951"/>
                </a:lnTo>
                <a:lnTo>
                  <a:pt x="1591173" y="1191077"/>
                </a:lnTo>
                <a:lnTo>
                  <a:pt x="1609197" y="1150015"/>
                </a:lnTo>
                <a:lnTo>
                  <a:pt x="1625047" y="1107837"/>
                </a:lnTo>
                <a:lnTo>
                  <a:pt x="1638651" y="1064613"/>
                </a:lnTo>
                <a:lnTo>
                  <a:pt x="1649940" y="1020412"/>
                </a:lnTo>
                <a:lnTo>
                  <a:pt x="1658843" y="975307"/>
                </a:lnTo>
                <a:lnTo>
                  <a:pt x="1665290" y="929367"/>
                </a:lnTo>
                <a:lnTo>
                  <a:pt x="1669210" y="882663"/>
                </a:lnTo>
                <a:lnTo>
                  <a:pt x="1670532" y="835266"/>
                </a:lnTo>
                <a:lnTo>
                  <a:pt x="1669210" y="787868"/>
                </a:lnTo>
                <a:lnTo>
                  <a:pt x="1665290" y="741164"/>
                </a:lnTo>
                <a:lnTo>
                  <a:pt x="1658843" y="695224"/>
                </a:lnTo>
                <a:lnTo>
                  <a:pt x="1649940" y="650119"/>
                </a:lnTo>
                <a:lnTo>
                  <a:pt x="1638651" y="605919"/>
                </a:lnTo>
                <a:lnTo>
                  <a:pt x="1625047" y="562695"/>
                </a:lnTo>
                <a:lnTo>
                  <a:pt x="1609197" y="520516"/>
                </a:lnTo>
                <a:lnTo>
                  <a:pt x="1591173" y="479455"/>
                </a:lnTo>
                <a:lnTo>
                  <a:pt x="1571046" y="439581"/>
                </a:lnTo>
                <a:lnTo>
                  <a:pt x="1548885" y="400964"/>
                </a:lnTo>
                <a:lnTo>
                  <a:pt x="1524761" y="363676"/>
                </a:lnTo>
                <a:lnTo>
                  <a:pt x="1498744" y="327786"/>
                </a:lnTo>
                <a:lnTo>
                  <a:pt x="1470906" y="293366"/>
                </a:lnTo>
                <a:lnTo>
                  <a:pt x="1441317" y="260485"/>
                </a:lnTo>
                <a:lnTo>
                  <a:pt x="1410046" y="229215"/>
                </a:lnTo>
                <a:lnTo>
                  <a:pt x="1377166" y="199625"/>
                </a:lnTo>
                <a:lnTo>
                  <a:pt x="1342746" y="171787"/>
                </a:lnTo>
                <a:lnTo>
                  <a:pt x="1306856" y="145771"/>
                </a:lnTo>
                <a:lnTo>
                  <a:pt x="1269568" y="121647"/>
                </a:lnTo>
                <a:lnTo>
                  <a:pt x="1230951" y="99486"/>
                </a:lnTo>
                <a:lnTo>
                  <a:pt x="1191077" y="79358"/>
                </a:lnTo>
                <a:lnTo>
                  <a:pt x="1150015" y="61334"/>
                </a:lnTo>
                <a:lnTo>
                  <a:pt x="1107837" y="45485"/>
                </a:lnTo>
                <a:lnTo>
                  <a:pt x="1064613" y="31880"/>
                </a:lnTo>
                <a:lnTo>
                  <a:pt x="1020412" y="20591"/>
                </a:lnTo>
                <a:lnTo>
                  <a:pt x="975307" y="11688"/>
                </a:lnTo>
                <a:lnTo>
                  <a:pt x="929367" y="5241"/>
                </a:lnTo>
                <a:lnTo>
                  <a:pt x="882663" y="1322"/>
                </a:lnTo>
                <a:lnTo>
                  <a:pt x="835266" y="0"/>
                </a:lnTo>
                <a:close/>
              </a:path>
            </a:pathLst>
          </a:custGeom>
          <a:solidFill>
            <a:srgbClr val="CF1C4A"/>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prstClr val="black"/>
              </a:solidFill>
              <a:effectLst/>
              <a:uLnTx/>
              <a:uFillTx/>
            </a:endParaRPr>
          </a:p>
        </p:txBody>
      </p:sp>
      <p:sp>
        <p:nvSpPr>
          <p:cNvPr id="15" name="object 969">
            <a:extLst>
              <a:ext uri="{FF2B5EF4-FFF2-40B4-BE49-F238E27FC236}">
                <a16:creationId xmlns:a16="http://schemas.microsoft.com/office/drawing/2014/main" id="{A09BFFF9-A057-42EB-A083-3468B8B496AF}"/>
              </a:ext>
            </a:extLst>
          </p:cNvPr>
          <p:cNvSpPr txBox="1">
            <a:spLocks/>
          </p:cNvSpPr>
          <p:nvPr/>
        </p:nvSpPr>
        <p:spPr>
          <a:xfrm>
            <a:off x="1791224" y="2778743"/>
            <a:ext cx="1635441" cy="369332"/>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35" normalizeH="0" baseline="0" noProof="0" dirty="0">
                <a:ln>
                  <a:noFill/>
                </a:ln>
                <a:solidFill>
                  <a:srgbClr val="002060"/>
                </a:solidFill>
                <a:effectLst/>
                <a:uLnTx/>
                <a:uFillTx/>
                <a:latin typeface="Century Gothic" panose="020B0502020202020204" pitchFamily="34" charset="0"/>
              </a:rPr>
              <a:t>The school involved in the wider community.</a:t>
            </a:r>
            <a:endPar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6" name="object 969">
            <a:extLst>
              <a:ext uri="{FF2B5EF4-FFF2-40B4-BE49-F238E27FC236}">
                <a16:creationId xmlns:a16="http://schemas.microsoft.com/office/drawing/2014/main" id="{2EDD1696-EB84-49E4-B9D7-EB13C176048B}"/>
              </a:ext>
            </a:extLst>
          </p:cNvPr>
          <p:cNvSpPr txBox="1">
            <a:spLocks/>
          </p:cNvSpPr>
          <p:nvPr/>
        </p:nvSpPr>
        <p:spPr>
          <a:xfrm>
            <a:off x="4361401" y="2433493"/>
            <a:ext cx="1501746" cy="1477328"/>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35" normalizeH="0" baseline="0" noProof="0" dirty="0">
                <a:ln>
                  <a:noFill/>
                </a:ln>
                <a:solidFill>
                  <a:srgbClr val="002060"/>
                </a:solidFill>
                <a:effectLst/>
                <a:uLnTx/>
                <a:uFillTx/>
                <a:latin typeface="Century Gothic" panose="020B0502020202020204" pitchFamily="34" charset="0"/>
              </a:rPr>
              <a:t>Staff have been able to talk about emotions and feelings with the pupils- we all have feelings too. Developing empathy and relationship. </a:t>
            </a:r>
            <a:endPar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7" name="object 969">
            <a:extLst>
              <a:ext uri="{FF2B5EF4-FFF2-40B4-BE49-F238E27FC236}">
                <a16:creationId xmlns:a16="http://schemas.microsoft.com/office/drawing/2014/main" id="{744E0F00-5765-4F37-9E9D-3D6BBB18CBEA}"/>
              </a:ext>
            </a:extLst>
          </p:cNvPr>
          <p:cNvSpPr txBox="1">
            <a:spLocks/>
          </p:cNvSpPr>
          <p:nvPr/>
        </p:nvSpPr>
        <p:spPr>
          <a:xfrm>
            <a:off x="7978457" y="2428616"/>
            <a:ext cx="1670685" cy="169277"/>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100" b="1" i="0" u="none" strike="noStrike" kern="0" cap="none" spc="-35" normalizeH="0" baseline="0" noProof="0" dirty="0">
                <a:ln>
                  <a:noFill/>
                </a:ln>
                <a:solidFill>
                  <a:srgbClr val="002060"/>
                </a:solidFill>
                <a:effectLst/>
                <a:uLnTx/>
                <a:uFillTx/>
                <a:latin typeface="Century Gothic" panose="020B0502020202020204" pitchFamily="34" charset="0"/>
              </a:rPr>
              <a:t> </a:t>
            </a:r>
            <a:endParaRPr kumimoji="0" lang="en-GB" sz="1100" b="1" i="0" u="none" strike="noStrike" kern="0" cap="none" spc="-60" normalizeH="0" baseline="0" noProof="0" dirty="0">
              <a:ln>
                <a:noFill/>
              </a:ln>
              <a:solidFill>
                <a:srgbClr val="002060"/>
              </a:solidFill>
              <a:effectLst/>
              <a:uLnTx/>
              <a:uFillTx/>
              <a:latin typeface="Century Gothic" panose="020B0502020202020204" pitchFamily="34" charset="0"/>
            </a:endParaRPr>
          </a:p>
        </p:txBody>
      </p:sp>
      <p:sp>
        <p:nvSpPr>
          <p:cNvPr id="18" name="object 969">
            <a:extLst>
              <a:ext uri="{FF2B5EF4-FFF2-40B4-BE49-F238E27FC236}">
                <a16:creationId xmlns:a16="http://schemas.microsoft.com/office/drawing/2014/main" id="{D3B4EC4F-6656-4324-B1B7-20019EB2683B}"/>
              </a:ext>
            </a:extLst>
          </p:cNvPr>
          <p:cNvSpPr txBox="1">
            <a:spLocks/>
          </p:cNvSpPr>
          <p:nvPr/>
        </p:nvSpPr>
        <p:spPr>
          <a:xfrm>
            <a:off x="6949854" y="2710492"/>
            <a:ext cx="1501746" cy="923330"/>
          </a:xfrm>
          <a:prstGeom prst="rect">
            <a:avLst/>
          </a:prstGeom>
        </p:spPr>
        <p:txBody>
          <a:bodyPr vert="horz" wrap="square" lIns="0" tIns="0" rIns="0" bIns="0" rtlCol="0">
            <a:spAutoFit/>
          </a:bodyPr>
          <a:lstStyle>
            <a:lvl1pPr>
              <a:defRPr sz="1400" b="0" i="0">
                <a:solidFill>
                  <a:srgbClr val="7C7B7B"/>
                </a:solidFill>
                <a:latin typeface="Calibri"/>
                <a:ea typeface="+mj-ea"/>
                <a:cs typeface="Calibri"/>
              </a:defRPr>
            </a:lvl1pPr>
          </a:lstStyle>
          <a:p>
            <a:pPr marL="12700" marR="5080" lvl="0" indent="-635" algn="ctr" defTabSz="914400" eaLnBrk="1" fontAlgn="auto" latinLnBrk="0" hangingPunct="1">
              <a:lnSpc>
                <a:spcPct val="100000"/>
              </a:lnSpc>
              <a:spcBef>
                <a:spcPts val="0"/>
              </a:spcBef>
              <a:spcAft>
                <a:spcPts val="0"/>
              </a:spcAft>
              <a:buClrTx/>
              <a:buSzTx/>
              <a:buFontTx/>
              <a:buNone/>
              <a:tabLst/>
              <a:defRPr/>
            </a:pPr>
            <a:r>
              <a:rPr kumimoji="0" lang="en-GB" sz="1200" b="1" i="0" u="none" strike="noStrike" kern="0" cap="none" spc="-60" normalizeH="0" baseline="0" noProof="0" dirty="0">
                <a:ln>
                  <a:noFill/>
                </a:ln>
                <a:solidFill>
                  <a:srgbClr val="002060"/>
                </a:solidFill>
                <a:effectLst/>
                <a:uLnTx/>
                <a:uFillTx/>
                <a:latin typeface="Century Gothic" panose="020B0502020202020204" pitchFamily="34" charset="0"/>
              </a:rPr>
              <a:t>It is exciting to see what the finished project will look like and pride to know we took part.</a:t>
            </a:r>
          </a:p>
        </p:txBody>
      </p:sp>
    </p:spTree>
    <p:extLst>
      <p:ext uri="{BB962C8B-B14F-4D97-AF65-F5344CB8AC3E}">
        <p14:creationId xmlns:p14="http://schemas.microsoft.com/office/powerpoint/2010/main" val="2720838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Rectangle 31"/>
          <p:cNvSpPr/>
          <p:nvPr/>
        </p:nvSpPr>
        <p:spPr>
          <a:xfrm>
            <a:off x="32175" y="1039563"/>
            <a:ext cx="10073640" cy="5655833"/>
          </a:xfrm>
          <a:prstGeom prst="rect">
            <a:avLst/>
          </a:prstGeom>
          <a:solidFill>
            <a:schemeClr val="accent3">
              <a:lumMod val="60000"/>
              <a:lumOff val="40000"/>
            </a:schemeClr>
          </a:solidFill>
          <a:ln>
            <a:solidFill>
              <a:srgbClr val="FEC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object 3"/>
          <p:cNvSpPr/>
          <p:nvPr/>
        </p:nvSpPr>
        <p:spPr>
          <a:xfrm>
            <a:off x="-6350" y="6745496"/>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sp>
        <p:nvSpPr>
          <p:cNvPr id="27" name="object 27"/>
          <p:cNvSpPr/>
          <p:nvPr/>
        </p:nvSpPr>
        <p:spPr>
          <a:xfrm>
            <a:off x="0" y="0"/>
            <a:ext cx="10073640" cy="918210"/>
          </a:xfrm>
          <a:custGeom>
            <a:avLst/>
            <a:gdLst/>
            <a:ahLst/>
            <a:cxnLst/>
            <a:rect l="l" t="t" r="r" b="b"/>
            <a:pathLst>
              <a:path w="10073640" h="918210">
                <a:moveTo>
                  <a:pt x="0" y="918006"/>
                </a:moveTo>
                <a:lnTo>
                  <a:pt x="10073652" y="918006"/>
                </a:lnTo>
                <a:lnTo>
                  <a:pt x="10073652" y="0"/>
                </a:lnTo>
                <a:lnTo>
                  <a:pt x="0" y="0"/>
                </a:lnTo>
                <a:lnTo>
                  <a:pt x="0" y="918006"/>
                </a:lnTo>
                <a:close/>
              </a:path>
            </a:pathLst>
          </a:custGeom>
          <a:solidFill>
            <a:srgbClr val="FFFFFF"/>
          </a:solidFill>
        </p:spPr>
        <p:txBody>
          <a:bodyPr wrap="square" lIns="0" tIns="0" rIns="0" bIns="0" rtlCol="0"/>
          <a:lstStyle/>
          <a:p>
            <a:endParaRPr/>
          </a:p>
        </p:txBody>
      </p:sp>
      <p:sp>
        <p:nvSpPr>
          <p:cNvPr id="28" name="object 28"/>
          <p:cNvSpPr txBox="1">
            <a:spLocks noGrp="1"/>
          </p:cNvSpPr>
          <p:nvPr>
            <p:ph type="title"/>
          </p:nvPr>
        </p:nvSpPr>
        <p:spPr>
          <a:xfrm>
            <a:off x="301856" y="52389"/>
            <a:ext cx="9389198" cy="984885"/>
          </a:xfrm>
          <a:prstGeom prst="rect">
            <a:avLst/>
          </a:prstGeom>
        </p:spPr>
        <p:txBody>
          <a:bodyPr vert="horz" wrap="square" lIns="0" tIns="0" rIns="0" bIns="0" rtlCol="0">
            <a:spAutoFit/>
          </a:bodyPr>
          <a:lstStyle/>
          <a:p>
            <a:pPr marL="12700" algn="ctr">
              <a:lnSpc>
                <a:spcPct val="100000"/>
              </a:lnSpc>
            </a:pPr>
            <a:r>
              <a:rPr lang="en-GB" sz="3200" b="0" dirty="0">
                <a:solidFill>
                  <a:srgbClr val="00B050"/>
                </a:solidFill>
                <a:latin typeface="Century Gothic" panose="020B0502020202020204" pitchFamily="34" charset="0"/>
                <a:cs typeface="Arial" panose="020B0604020202020204" pitchFamily="34" charset="0"/>
              </a:rPr>
              <a:t>Impact of our project through photographs</a:t>
            </a:r>
            <a:br>
              <a:rPr lang="en-GB" sz="3200" b="0" dirty="0">
                <a:solidFill>
                  <a:srgbClr val="00B050"/>
                </a:solidFill>
                <a:latin typeface="Century Gothic" panose="020B0502020202020204" pitchFamily="34" charset="0"/>
                <a:cs typeface="Arial" panose="020B0604020202020204" pitchFamily="34" charset="0"/>
              </a:rPr>
            </a:br>
            <a:endParaRPr sz="3200" b="0" spc="-200" dirty="0">
              <a:solidFill>
                <a:srgbClr val="00B050"/>
              </a:solidFill>
              <a:latin typeface="Century Gothic" panose="020B0502020202020204" pitchFamily="34" charset="0"/>
            </a:endParaRPr>
          </a:p>
        </p:txBody>
      </p:sp>
      <p:sp>
        <p:nvSpPr>
          <p:cNvPr id="29" name="object 29"/>
          <p:cNvSpPr/>
          <p:nvPr/>
        </p:nvSpPr>
        <p:spPr>
          <a:xfrm>
            <a:off x="0" y="1072785"/>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pic>
        <p:nvPicPr>
          <p:cNvPr id="21" name="Picture 20">
            <a:extLst>
              <a:ext uri="{FF2B5EF4-FFF2-40B4-BE49-F238E27FC236}">
                <a16:creationId xmlns:a16="http://schemas.microsoft.com/office/drawing/2014/main" id="{81D47C5C-4BFC-4979-812E-8CB6CCD3FE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01988" y="6664557"/>
            <a:ext cx="635861" cy="845904"/>
          </a:xfrm>
          <a:prstGeom prst="rect">
            <a:avLst/>
          </a:prstGeom>
        </p:spPr>
      </p:pic>
      <p:sp>
        <p:nvSpPr>
          <p:cNvPr id="13" name="Explosion: 8 Points 12">
            <a:extLst>
              <a:ext uri="{FF2B5EF4-FFF2-40B4-BE49-F238E27FC236}">
                <a16:creationId xmlns:a16="http://schemas.microsoft.com/office/drawing/2014/main" id="{84CFA9DA-9591-4E01-B9FC-AD984E22F011}"/>
              </a:ext>
            </a:extLst>
          </p:cNvPr>
          <p:cNvSpPr/>
          <p:nvPr/>
        </p:nvSpPr>
        <p:spPr>
          <a:xfrm>
            <a:off x="6359547" y="590999"/>
            <a:ext cx="3763434" cy="2267453"/>
          </a:xfrm>
          <a:prstGeom prst="irregularSeal1">
            <a:avLst/>
          </a:prstGeom>
          <a:solidFill>
            <a:srgbClr val="FECB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err="1">
                <a:solidFill>
                  <a:schemeClr val="tx1"/>
                </a:solidFill>
                <a:latin typeface="Century Gothic" panose="020B0502020202020204" pitchFamily="34" charset="0"/>
              </a:rPr>
              <a:t>Powerpoint</a:t>
            </a:r>
            <a:r>
              <a:rPr lang="en-GB" sz="1400" dirty="0">
                <a:solidFill>
                  <a:schemeClr val="tx1"/>
                </a:solidFill>
                <a:latin typeface="Century Gothic" panose="020B0502020202020204" pitchFamily="34" charset="0"/>
              </a:rPr>
              <a:t> of story ‘In my heart’ shared with staff as a resource</a:t>
            </a:r>
          </a:p>
        </p:txBody>
      </p:sp>
      <p:sp>
        <p:nvSpPr>
          <p:cNvPr id="8" name="AutoShape 2" descr="https://earwig.uk.com/media/thumbnail/recordlist/1762ad6f51894954a7be5e05f0133533/medium/">
            <a:extLst>
              <a:ext uri="{FF2B5EF4-FFF2-40B4-BE49-F238E27FC236}">
                <a16:creationId xmlns:a16="http://schemas.microsoft.com/office/drawing/2014/main" id="{82656903-8DCE-4B77-B49D-4E99823DC88C}"/>
              </a:ext>
            </a:extLst>
          </p:cNvPr>
          <p:cNvSpPr>
            <a:spLocks noChangeAspect="1" noChangeArrowheads="1"/>
          </p:cNvSpPr>
          <p:nvPr/>
        </p:nvSpPr>
        <p:spPr bwMode="auto">
          <a:xfrm>
            <a:off x="4889500" y="36290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Explosion: 8 Points 18">
            <a:extLst>
              <a:ext uri="{FF2B5EF4-FFF2-40B4-BE49-F238E27FC236}">
                <a16:creationId xmlns:a16="http://schemas.microsoft.com/office/drawing/2014/main" id="{B7FB2950-5725-4D33-B38F-0D685B3485E8}"/>
              </a:ext>
            </a:extLst>
          </p:cNvPr>
          <p:cNvSpPr/>
          <p:nvPr/>
        </p:nvSpPr>
        <p:spPr>
          <a:xfrm>
            <a:off x="392746" y="527319"/>
            <a:ext cx="3811966" cy="2331133"/>
          </a:xfrm>
          <a:prstGeom prst="irregularSeal1">
            <a:avLst/>
          </a:prstGeom>
          <a:solidFill>
            <a:srgbClr val="FECB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entury Gothic" panose="020B0502020202020204" pitchFamily="34" charset="0"/>
              </a:rPr>
              <a:t>Collage and different materials used by pupils to represent emotions</a:t>
            </a:r>
          </a:p>
        </p:txBody>
      </p:sp>
      <p:sp>
        <p:nvSpPr>
          <p:cNvPr id="14" name="AutoShape 4" descr="https://earwig.uk.com/media/thumbnail/recordlist/f956c4dcb34143bd880ac69689ccbe4a/medium/">
            <a:extLst>
              <a:ext uri="{FF2B5EF4-FFF2-40B4-BE49-F238E27FC236}">
                <a16:creationId xmlns:a16="http://schemas.microsoft.com/office/drawing/2014/main" id="{17F3048B-52CF-4D90-AFA0-B036DE425C00}"/>
              </a:ext>
            </a:extLst>
          </p:cNvPr>
          <p:cNvSpPr>
            <a:spLocks noChangeAspect="1" noChangeArrowheads="1"/>
          </p:cNvSpPr>
          <p:nvPr/>
        </p:nvSpPr>
        <p:spPr bwMode="auto">
          <a:xfrm>
            <a:off x="5041900" y="37814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a:extLst>
              <a:ext uri="{FF2B5EF4-FFF2-40B4-BE49-F238E27FC236}">
                <a16:creationId xmlns:a16="http://schemas.microsoft.com/office/drawing/2014/main" id="{86D04EE2-7748-45DC-ADED-39E36C6BBF65}"/>
              </a:ext>
            </a:extLst>
          </p:cNvPr>
          <p:cNvPicPr>
            <a:picLocks noChangeAspect="1"/>
          </p:cNvPicPr>
          <p:nvPr/>
        </p:nvPicPr>
        <p:blipFill>
          <a:blip r:embed="rId3"/>
          <a:stretch>
            <a:fillRect/>
          </a:stretch>
        </p:blipFill>
        <p:spPr>
          <a:xfrm>
            <a:off x="7379781" y="2851328"/>
            <a:ext cx="2743200" cy="2790825"/>
          </a:xfrm>
          <a:prstGeom prst="rect">
            <a:avLst/>
          </a:prstGeom>
        </p:spPr>
      </p:pic>
      <p:sp>
        <p:nvSpPr>
          <p:cNvPr id="7" name="Explosion: 8 Points 6">
            <a:extLst>
              <a:ext uri="{FF2B5EF4-FFF2-40B4-BE49-F238E27FC236}">
                <a16:creationId xmlns:a16="http://schemas.microsoft.com/office/drawing/2014/main" id="{2414AF2E-48F5-4727-B222-13D32E8962F9}"/>
              </a:ext>
            </a:extLst>
          </p:cNvPr>
          <p:cNvSpPr/>
          <p:nvPr/>
        </p:nvSpPr>
        <p:spPr>
          <a:xfrm>
            <a:off x="4737100" y="4391025"/>
            <a:ext cx="3811966" cy="2403839"/>
          </a:xfrm>
          <a:prstGeom prst="irregularSeal1">
            <a:avLst/>
          </a:prstGeom>
          <a:solidFill>
            <a:srgbClr val="FECB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entury Gothic" panose="020B0502020202020204" pitchFamily="34" charset="0"/>
              </a:rPr>
              <a:t>Message from Andy Jenkins the organiser to encourage staff</a:t>
            </a:r>
          </a:p>
        </p:txBody>
      </p:sp>
      <p:sp>
        <p:nvSpPr>
          <p:cNvPr id="4" name="Rectangle 3">
            <a:extLst>
              <a:ext uri="{FF2B5EF4-FFF2-40B4-BE49-F238E27FC236}">
                <a16:creationId xmlns:a16="http://schemas.microsoft.com/office/drawing/2014/main" id="{F296ADF8-4DC0-479B-8B66-1A379D646CE1}"/>
              </a:ext>
            </a:extLst>
          </p:cNvPr>
          <p:cNvSpPr/>
          <p:nvPr/>
        </p:nvSpPr>
        <p:spPr>
          <a:xfrm>
            <a:off x="100293" y="5847442"/>
            <a:ext cx="5041900" cy="1477328"/>
          </a:xfrm>
          <a:prstGeom prst="rect">
            <a:avLst/>
          </a:prstGeom>
        </p:spPr>
        <p:txBody>
          <a:bodyPr>
            <a:spAutoFit/>
          </a:bodyPr>
          <a:lstStyle/>
          <a:p>
            <a:r>
              <a:rPr lang="en-GB" dirty="0">
                <a:solidFill>
                  <a:srgbClr val="201F1E"/>
                </a:solidFill>
                <a:latin typeface="Calibri" panose="020F0502020204030204" pitchFamily="34" charset="0"/>
              </a:rPr>
              <a:t>‘As a recently retired head Nottingham City head teacher, please accept and pass on my thanks for everything you are doing for your pupils and community at the moment – Rosehill is a special place.’</a:t>
            </a:r>
            <a:endParaRPr lang="en-GB" dirty="0"/>
          </a:p>
        </p:txBody>
      </p:sp>
      <p:pic>
        <p:nvPicPr>
          <p:cNvPr id="6" name="Picture 5">
            <a:extLst>
              <a:ext uri="{FF2B5EF4-FFF2-40B4-BE49-F238E27FC236}">
                <a16:creationId xmlns:a16="http://schemas.microsoft.com/office/drawing/2014/main" id="{A0F4D239-0D74-4297-A620-6539F25A48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30997" y="3053420"/>
            <a:ext cx="2821798" cy="2116348"/>
          </a:xfrm>
          <a:prstGeom prst="rect">
            <a:avLst/>
          </a:prstGeom>
        </p:spPr>
      </p:pic>
      <p:pic>
        <p:nvPicPr>
          <p:cNvPr id="10" name="Picture 9">
            <a:extLst>
              <a:ext uri="{FF2B5EF4-FFF2-40B4-BE49-F238E27FC236}">
                <a16:creationId xmlns:a16="http://schemas.microsoft.com/office/drawing/2014/main" id="{5E93E057-EF9C-4C4D-AE96-0B014A185A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8799" y="3858412"/>
            <a:ext cx="2752455" cy="2064341"/>
          </a:xfrm>
          <a:prstGeom prst="rect">
            <a:avLst/>
          </a:prstGeom>
        </p:spPr>
      </p:pic>
      <p:pic>
        <p:nvPicPr>
          <p:cNvPr id="12" name="Picture 11">
            <a:extLst>
              <a:ext uri="{FF2B5EF4-FFF2-40B4-BE49-F238E27FC236}">
                <a16:creationId xmlns:a16="http://schemas.microsoft.com/office/drawing/2014/main" id="{32A4874F-F475-417D-AC57-EAE3F26FE31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81447" y="1076552"/>
            <a:ext cx="2529613" cy="1897210"/>
          </a:xfrm>
          <a:prstGeom prst="rect">
            <a:avLst/>
          </a:prstGeom>
        </p:spPr>
      </p:pic>
      <p:pic>
        <p:nvPicPr>
          <p:cNvPr id="16" name="Picture 15">
            <a:extLst>
              <a:ext uri="{FF2B5EF4-FFF2-40B4-BE49-F238E27FC236}">
                <a16:creationId xmlns:a16="http://schemas.microsoft.com/office/drawing/2014/main" id="{11A5D933-FB52-40CE-B207-10ED803DBD5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394" y="2319783"/>
            <a:ext cx="1962809" cy="1472107"/>
          </a:xfrm>
          <a:prstGeom prst="rect">
            <a:avLst/>
          </a:prstGeom>
        </p:spPr>
      </p:pic>
    </p:spTree>
    <p:extLst>
      <p:ext uri="{BB962C8B-B14F-4D97-AF65-F5344CB8AC3E}">
        <p14:creationId xmlns:p14="http://schemas.microsoft.com/office/powerpoint/2010/main" val="3114678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93700" y="198108"/>
            <a:ext cx="9038000" cy="492443"/>
          </a:xfrm>
          <a:prstGeom prst="rect">
            <a:avLst/>
          </a:prstGeom>
        </p:spPr>
        <p:txBody>
          <a:bodyPr vert="horz" wrap="square" lIns="0" tIns="0" rIns="0" bIns="0" rtlCol="0">
            <a:spAutoFit/>
          </a:bodyPr>
          <a:lstStyle/>
          <a:p>
            <a:pPr marL="12700">
              <a:lnSpc>
                <a:spcPct val="100000"/>
              </a:lnSpc>
            </a:pPr>
            <a:r>
              <a:rPr sz="3200" spc="-70" dirty="0">
                <a:solidFill>
                  <a:srgbClr val="00B050"/>
                </a:solidFill>
                <a:latin typeface="Century Gothic" panose="020B0502020202020204" pitchFamily="34" charset="0"/>
                <a:cs typeface="Arial"/>
              </a:rPr>
              <a:t>Next</a:t>
            </a:r>
            <a:r>
              <a:rPr sz="3200" spc="-220" dirty="0">
                <a:solidFill>
                  <a:srgbClr val="00B050"/>
                </a:solidFill>
                <a:latin typeface="Century Gothic" panose="020B0502020202020204" pitchFamily="34" charset="0"/>
                <a:cs typeface="Arial"/>
              </a:rPr>
              <a:t> </a:t>
            </a:r>
            <a:r>
              <a:rPr sz="3200" spc="-204" dirty="0">
                <a:solidFill>
                  <a:srgbClr val="00B050"/>
                </a:solidFill>
                <a:latin typeface="Century Gothic" panose="020B0502020202020204" pitchFamily="34" charset="0"/>
                <a:cs typeface="Arial"/>
              </a:rPr>
              <a:t>steps</a:t>
            </a:r>
            <a:endParaRPr sz="3200" dirty="0">
              <a:solidFill>
                <a:srgbClr val="00B050"/>
              </a:solidFill>
              <a:latin typeface="Century Gothic" panose="020B0502020202020204" pitchFamily="34" charset="0"/>
              <a:cs typeface="Arial"/>
            </a:endParaRPr>
          </a:p>
        </p:txBody>
      </p:sp>
      <p:sp>
        <p:nvSpPr>
          <p:cNvPr id="8" name="object 8"/>
          <p:cNvSpPr txBox="1"/>
          <p:nvPr/>
        </p:nvSpPr>
        <p:spPr>
          <a:xfrm>
            <a:off x="1488998" y="3057486"/>
            <a:ext cx="6753302" cy="1107996"/>
          </a:xfrm>
          <a:prstGeom prst="rect">
            <a:avLst/>
          </a:prstGeom>
          <a:solidFill>
            <a:srgbClr val="69BE28"/>
          </a:solidFill>
          <a:ln>
            <a:solidFill>
              <a:srgbClr val="69BE28"/>
            </a:solidFill>
          </a:ln>
        </p:spPr>
        <p:txBody>
          <a:bodyPr vert="horz" wrap="square" lIns="0" tIns="0" rIns="0" bIns="0" rtlCol="0">
            <a:spAutoFit/>
          </a:bodyPr>
          <a:lstStyle/>
          <a:p>
            <a:pPr>
              <a:lnSpc>
                <a:spcPct val="100000"/>
              </a:lnSpc>
            </a:pPr>
            <a:r>
              <a:rPr lang="en-GB" sz="2400" spc="-150" dirty="0">
                <a:latin typeface="Century Gothic" panose="020B0502020202020204" pitchFamily="34" charset="0"/>
                <a:cs typeface="Times New Roman"/>
              </a:rPr>
              <a:t>Continue the conversation about emotions and feelings particularly in the current Coronavirus climate</a:t>
            </a:r>
            <a:endParaRPr sz="2400" spc="-150" dirty="0">
              <a:latin typeface="Century Gothic" panose="020B0502020202020204" pitchFamily="34" charset="0"/>
              <a:cs typeface="Arial"/>
            </a:endParaRPr>
          </a:p>
        </p:txBody>
      </p:sp>
      <p:grpSp>
        <p:nvGrpSpPr>
          <p:cNvPr id="19" name="Group 18"/>
          <p:cNvGrpSpPr/>
          <p:nvPr/>
        </p:nvGrpSpPr>
        <p:grpSpPr>
          <a:xfrm>
            <a:off x="364802" y="1576001"/>
            <a:ext cx="1002665" cy="1002665"/>
            <a:chOff x="308043" y="1193308"/>
            <a:chExt cx="1002665" cy="1002665"/>
          </a:xfrm>
        </p:grpSpPr>
        <p:sp>
          <p:nvSpPr>
            <p:cNvPr id="4" name="object 4"/>
            <p:cNvSpPr txBox="1"/>
            <p:nvPr/>
          </p:nvSpPr>
          <p:spPr>
            <a:xfrm>
              <a:off x="714051" y="1506253"/>
              <a:ext cx="191135" cy="384175"/>
            </a:xfrm>
            <a:prstGeom prst="rect">
              <a:avLst/>
            </a:prstGeom>
          </p:spPr>
          <p:txBody>
            <a:bodyPr vert="horz" wrap="square" lIns="0" tIns="0" rIns="0" bIns="0" rtlCol="0">
              <a:spAutoFit/>
            </a:bodyPr>
            <a:lstStyle/>
            <a:p>
              <a:pPr marL="12700">
                <a:lnSpc>
                  <a:spcPct val="100000"/>
                </a:lnSpc>
              </a:pPr>
              <a:r>
                <a:rPr sz="2400" b="1" spc="-35" dirty="0">
                  <a:solidFill>
                    <a:srgbClr val="CF1C4A"/>
                  </a:solidFill>
                  <a:latin typeface="Arial"/>
                  <a:cs typeface="Arial"/>
                </a:rPr>
                <a:t>1</a:t>
              </a:r>
              <a:endParaRPr sz="2400" dirty="0">
                <a:latin typeface="Arial"/>
                <a:cs typeface="Arial"/>
              </a:endParaRPr>
            </a:p>
          </p:txBody>
        </p:sp>
        <p:sp>
          <p:nvSpPr>
            <p:cNvPr id="11" name="object 11"/>
            <p:cNvSpPr/>
            <p:nvPr/>
          </p:nvSpPr>
          <p:spPr>
            <a:xfrm>
              <a:off x="308043" y="1193308"/>
              <a:ext cx="1002665" cy="1002665"/>
            </a:xfrm>
            <a:custGeom>
              <a:avLst/>
              <a:gdLst/>
              <a:ahLst/>
              <a:cxnLst/>
              <a:rect l="l" t="t" r="r" b="b"/>
              <a:pathLst>
                <a:path w="1002665" h="1002664">
                  <a:moveTo>
                    <a:pt x="501307" y="1002626"/>
                  </a:moveTo>
                  <a:lnTo>
                    <a:pt x="549587" y="1000332"/>
                  </a:lnTo>
                  <a:lnTo>
                    <a:pt x="596569" y="993587"/>
                  </a:lnTo>
                  <a:lnTo>
                    <a:pt x="642042" y="982603"/>
                  </a:lnTo>
                  <a:lnTo>
                    <a:pt x="685796" y="967589"/>
                  </a:lnTo>
                  <a:lnTo>
                    <a:pt x="727621" y="948756"/>
                  </a:lnTo>
                  <a:lnTo>
                    <a:pt x="767308" y="926313"/>
                  </a:lnTo>
                  <a:lnTo>
                    <a:pt x="804645" y="900471"/>
                  </a:lnTo>
                  <a:lnTo>
                    <a:pt x="839424" y="871440"/>
                  </a:lnTo>
                  <a:lnTo>
                    <a:pt x="871433" y="839429"/>
                  </a:lnTo>
                  <a:lnTo>
                    <a:pt x="900463" y="804650"/>
                  </a:lnTo>
                  <a:lnTo>
                    <a:pt x="926304" y="767311"/>
                  </a:lnTo>
                  <a:lnTo>
                    <a:pt x="948746" y="727624"/>
                  </a:lnTo>
                  <a:lnTo>
                    <a:pt x="967578" y="685798"/>
                  </a:lnTo>
                  <a:lnTo>
                    <a:pt x="982591" y="642043"/>
                  </a:lnTo>
                  <a:lnTo>
                    <a:pt x="993575" y="596569"/>
                  </a:lnTo>
                  <a:lnTo>
                    <a:pt x="1000319" y="549587"/>
                  </a:lnTo>
                  <a:lnTo>
                    <a:pt x="1002614" y="501307"/>
                  </a:lnTo>
                  <a:lnTo>
                    <a:pt x="1000319" y="453028"/>
                  </a:lnTo>
                  <a:lnTo>
                    <a:pt x="993575" y="406048"/>
                  </a:lnTo>
                  <a:lnTo>
                    <a:pt x="982591" y="360576"/>
                  </a:lnTo>
                  <a:lnTo>
                    <a:pt x="967578" y="316822"/>
                  </a:lnTo>
                  <a:lnTo>
                    <a:pt x="948746" y="274997"/>
                  </a:lnTo>
                  <a:lnTo>
                    <a:pt x="926304" y="235311"/>
                  </a:lnTo>
                  <a:lnTo>
                    <a:pt x="900463" y="197973"/>
                  </a:lnTo>
                  <a:lnTo>
                    <a:pt x="871433" y="163195"/>
                  </a:lnTo>
                  <a:lnTo>
                    <a:pt x="839424" y="131185"/>
                  </a:lnTo>
                  <a:lnTo>
                    <a:pt x="804645" y="102154"/>
                  </a:lnTo>
                  <a:lnTo>
                    <a:pt x="767308" y="76312"/>
                  </a:lnTo>
                  <a:lnTo>
                    <a:pt x="727621" y="53870"/>
                  </a:lnTo>
                  <a:lnTo>
                    <a:pt x="685796" y="35037"/>
                  </a:lnTo>
                  <a:lnTo>
                    <a:pt x="642042" y="20023"/>
                  </a:lnTo>
                  <a:lnTo>
                    <a:pt x="596569" y="9039"/>
                  </a:lnTo>
                  <a:lnTo>
                    <a:pt x="549587" y="2294"/>
                  </a:lnTo>
                  <a:lnTo>
                    <a:pt x="501307" y="0"/>
                  </a:lnTo>
                  <a:lnTo>
                    <a:pt x="453026" y="2294"/>
                  </a:lnTo>
                  <a:lnTo>
                    <a:pt x="406044" y="9039"/>
                  </a:lnTo>
                  <a:lnTo>
                    <a:pt x="360571" y="20023"/>
                  </a:lnTo>
                  <a:lnTo>
                    <a:pt x="316817" y="35037"/>
                  </a:lnTo>
                  <a:lnTo>
                    <a:pt x="274992" y="53870"/>
                  </a:lnTo>
                  <a:lnTo>
                    <a:pt x="235305" y="76312"/>
                  </a:lnTo>
                  <a:lnTo>
                    <a:pt x="197968" y="102154"/>
                  </a:lnTo>
                  <a:lnTo>
                    <a:pt x="163190" y="131185"/>
                  </a:lnTo>
                  <a:lnTo>
                    <a:pt x="131180" y="163195"/>
                  </a:lnTo>
                  <a:lnTo>
                    <a:pt x="102150" y="197973"/>
                  </a:lnTo>
                  <a:lnTo>
                    <a:pt x="76309" y="235311"/>
                  </a:lnTo>
                  <a:lnTo>
                    <a:pt x="53868" y="274997"/>
                  </a:lnTo>
                  <a:lnTo>
                    <a:pt x="35035" y="316822"/>
                  </a:lnTo>
                  <a:lnTo>
                    <a:pt x="20022" y="360576"/>
                  </a:lnTo>
                  <a:lnTo>
                    <a:pt x="9039" y="406048"/>
                  </a:lnTo>
                  <a:lnTo>
                    <a:pt x="2294" y="453028"/>
                  </a:lnTo>
                  <a:lnTo>
                    <a:pt x="0" y="501307"/>
                  </a:lnTo>
                  <a:lnTo>
                    <a:pt x="2294" y="549587"/>
                  </a:lnTo>
                  <a:lnTo>
                    <a:pt x="9039" y="596569"/>
                  </a:lnTo>
                  <a:lnTo>
                    <a:pt x="20022" y="642043"/>
                  </a:lnTo>
                  <a:lnTo>
                    <a:pt x="35035" y="685798"/>
                  </a:lnTo>
                  <a:lnTo>
                    <a:pt x="53868" y="727624"/>
                  </a:lnTo>
                  <a:lnTo>
                    <a:pt x="76309" y="767311"/>
                  </a:lnTo>
                  <a:lnTo>
                    <a:pt x="102150" y="804650"/>
                  </a:lnTo>
                  <a:lnTo>
                    <a:pt x="131180" y="839429"/>
                  </a:lnTo>
                  <a:lnTo>
                    <a:pt x="163190" y="871440"/>
                  </a:lnTo>
                  <a:lnTo>
                    <a:pt x="197968" y="900471"/>
                  </a:lnTo>
                  <a:lnTo>
                    <a:pt x="235305" y="926313"/>
                  </a:lnTo>
                  <a:lnTo>
                    <a:pt x="274992" y="948756"/>
                  </a:lnTo>
                  <a:lnTo>
                    <a:pt x="316817" y="967589"/>
                  </a:lnTo>
                  <a:lnTo>
                    <a:pt x="360571" y="982603"/>
                  </a:lnTo>
                  <a:lnTo>
                    <a:pt x="406044" y="993587"/>
                  </a:lnTo>
                  <a:lnTo>
                    <a:pt x="453026" y="1000332"/>
                  </a:lnTo>
                  <a:lnTo>
                    <a:pt x="501307" y="1002626"/>
                  </a:lnTo>
                  <a:close/>
                </a:path>
              </a:pathLst>
            </a:custGeom>
            <a:ln w="25399">
              <a:solidFill>
                <a:srgbClr val="CF1C4A"/>
              </a:solidFill>
            </a:ln>
          </p:spPr>
          <p:txBody>
            <a:bodyPr wrap="square" lIns="0" tIns="0" rIns="0" bIns="0" rtlCol="0"/>
            <a:lstStyle/>
            <a:p>
              <a:endParaRPr/>
            </a:p>
          </p:txBody>
        </p:sp>
      </p:grpSp>
      <p:grpSp>
        <p:nvGrpSpPr>
          <p:cNvPr id="15" name="Group 14"/>
          <p:cNvGrpSpPr/>
          <p:nvPr/>
        </p:nvGrpSpPr>
        <p:grpSpPr>
          <a:xfrm>
            <a:off x="354007" y="4321024"/>
            <a:ext cx="1013460" cy="1013460"/>
            <a:chOff x="299134" y="3490259"/>
            <a:chExt cx="1013460" cy="1013460"/>
          </a:xfrm>
        </p:grpSpPr>
        <p:sp>
          <p:nvSpPr>
            <p:cNvPr id="6" name="object 6"/>
            <p:cNvSpPr txBox="1"/>
            <p:nvPr/>
          </p:nvSpPr>
          <p:spPr>
            <a:xfrm>
              <a:off x="710393" y="3808407"/>
              <a:ext cx="191135" cy="384175"/>
            </a:xfrm>
            <a:prstGeom prst="rect">
              <a:avLst/>
            </a:prstGeom>
          </p:spPr>
          <p:txBody>
            <a:bodyPr vert="horz" wrap="square" lIns="0" tIns="0" rIns="0" bIns="0" rtlCol="0">
              <a:spAutoFit/>
            </a:bodyPr>
            <a:lstStyle/>
            <a:p>
              <a:pPr marL="12700">
                <a:lnSpc>
                  <a:spcPct val="100000"/>
                </a:lnSpc>
              </a:pPr>
              <a:r>
                <a:rPr sz="2400" b="1" spc="-35" dirty="0">
                  <a:solidFill>
                    <a:srgbClr val="10ADDA"/>
                  </a:solidFill>
                  <a:latin typeface="Arial"/>
                  <a:cs typeface="Arial"/>
                </a:rPr>
                <a:t>3</a:t>
              </a:r>
              <a:endParaRPr sz="2400" dirty="0">
                <a:latin typeface="Arial"/>
                <a:cs typeface="Arial"/>
              </a:endParaRPr>
            </a:p>
          </p:txBody>
        </p:sp>
        <p:sp>
          <p:nvSpPr>
            <p:cNvPr id="13" name="object 13"/>
            <p:cNvSpPr/>
            <p:nvPr/>
          </p:nvSpPr>
          <p:spPr>
            <a:xfrm>
              <a:off x="299134" y="3490259"/>
              <a:ext cx="1013460" cy="1013460"/>
            </a:xfrm>
            <a:custGeom>
              <a:avLst/>
              <a:gdLst/>
              <a:ahLst/>
              <a:cxnLst/>
              <a:rect l="l" t="t" r="r" b="b"/>
              <a:pathLst>
                <a:path w="1013460" h="1013460">
                  <a:moveTo>
                    <a:pt x="506615" y="1013218"/>
                  </a:moveTo>
                  <a:lnTo>
                    <a:pt x="555405" y="1010899"/>
                  </a:lnTo>
                  <a:lnTo>
                    <a:pt x="602883" y="1004084"/>
                  </a:lnTo>
                  <a:lnTo>
                    <a:pt x="648837" y="992984"/>
                  </a:lnTo>
                  <a:lnTo>
                    <a:pt x="693054" y="977812"/>
                  </a:lnTo>
                  <a:lnTo>
                    <a:pt x="735322" y="958780"/>
                  </a:lnTo>
                  <a:lnTo>
                    <a:pt x="775428" y="936101"/>
                  </a:lnTo>
                  <a:lnTo>
                    <a:pt x="813161" y="909986"/>
                  </a:lnTo>
                  <a:lnTo>
                    <a:pt x="848308" y="880649"/>
                  </a:lnTo>
                  <a:lnTo>
                    <a:pt x="880657" y="848301"/>
                  </a:lnTo>
                  <a:lnTo>
                    <a:pt x="909995" y="813154"/>
                  </a:lnTo>
                  <a:lnTo>
                    <a:pt x="936110" y="775421"/>
                  </a:lnTo>
                  <a:lnTo>
                    <a:pt x="958790" y="735315"/>
                  </a:lnTo>
                  <a:lnTo>
                    <a:pt x="977823" y="693046"/>
                  </a:lnTo>
                  <a:lnTo>
                    <a:pt x="992995" y="648829"/>
                  </a:lnTo>
                  <a:lnTo>
                    <a:pt x="1004096" y="602874"/>
                  </a:lnTo>
                  <a:lnTo>
                    <a:pt x="1010912" y="555395"/>
                  </a:lnTo>
                  <a:lnTo>
                    <a:pt x="1013231" y="506603"/>
                  </a:lnTo>
                  <a:lnTo>
                    <a:pt x="1010912" y="457815"/>
                  </a:lnTo>
                  <a:lnTo>
                    <a:pt x="1004096" y="410338"/>
                  </a:lnTo>
                  <a:lnTo>
                    <a:pt x="992995" y="364386"/>
                  </a:lnTo>
                  <a:lnTo>
                    <a:pt x="977823" y="320171"/>
                  </a:lnTo>
                  <a:lnTo>
                    <a:pt x="958790" y="277904"/>
                  </a:lnTo>
                  <a:lnTo>
                    <a:pt x="936110" y="237799"/>
                  </a:lnTo>
                  <a:lnTo>
                    <a:pt x="909995" y="200067"/>
                  </a:lnTo>
                  <a:lnTo>
                    <a:pt x="880657" y="164920"/>
                  </a:lnTo>
                  <a:lnTo>
                    <a:pt x="848308" y="132572"/>
                  </a:lnTo>
                  <a:lnTo>
                    <a:pt x="813161" y="103234"/>
                  </a:lnTo>
                  <a:lnTo>
                    <a:pt x="775428" y="77120"/>
                  </a:lnTo>
                  <a:lnTo>
                    <a:pt x="735322" y="54440"/>
                  </a:lnTo>
                  <a:lnTo>
                    <a:pt x="693054" y="35408"/>
                  </a:lnTo>
                  <a:lnTo>
                    <a:pt x="648837" y="20235"/>
                  </a:lnTo>
                  <a:lnTo>
                    <a:pt x="602883" y="9135"/>
                  </a:lnTo>
                  <a:lnTo>
                    <a:pt x="555405" y="2319"/>
                  </a:lnTo>
                  <a:lnTo>
                    <a:pt x="506615" y="0"/>
                  </a:lnTo>
                  <a:lnTo>
                    <a:pt x="457825" y="2319"/>
                  </a:lnTo>
                  <a:lnTo>
                    <a:pt x="410347" y="9135"/>
                  </a:lnTo>
                  <a:lnTo>
                    <a:pt x="364393" y="20235"/>
                  </a:lnTo>
                  <a:lnTo>
                    <a:pt x="320177" y="35408"/>
                  </a:lnTo>
                  <a:lnTo>
                    <a:pt x="277909" y="54440"/>
                  </a:lnTo>
                  <a:lnTo>
                    <a:pt x="237802" y="77120"/>
                  </a:lnTo>
                  <a:lnTo>
                    <a:pt x="200069" y="103234"/>
                  </a:lnTo>
                  <a:lnTo>
                    <a:pt x="164922" y="132572"/>
                  </a:lnTo>
                  <a:lnTo>
                    <a:pt x="132573" y="164920"/>
                  </a:lnTo>
                  <a:lnTo>
                    <a:pt x="103235" y="200067"/>
                  </a:lnTo>
                  <a:lnTo>
                    <a:pt x="77120" y="237799"/>
                  </a:lnTo>
                  <a:lnTo>
                    <a:pt x="54440" y="277904"/>
                  </a:lnTo>
                  <a:lnTo>
                    <a:pt x="35408" y="320171"/>
                  </a:lnTo>
                  <a:lnTo>
                    <a:pt x="20235" y="364386"/>
                  </a:lnTo>
                  <a:lnTo>
                    <a:pt x="9135" y="410338"/>
                  </a:lnTo>
                  <a:lnTo>
                    <a:pt x="2319" y="457815"/>
                  </a:lnTo>
                  <a:lnTo>
                    <a:pt x="0" y="506603"/>
                  </a:lnTo>
                  <a:lnTo>
                    <a:pt x="2319" y="555395"/>
                  </a:lnTo>
                  <a:lnTo>
                    <a:pt x="9135" y="602874"/>
                  </a:lnTo>
                  <a:lnTo>
                    <a:pt x="20235" y="648829"/>
                  </a:lnTo>
                  <a:lnTo>
                    <a:pt x="35408" y="693046"/>
                  </a:lnTo>
                  <a:lnTo>
                    <a:pt x="54440" y="735315"/>
                  </a:lnTo>
                  <a:lnTo>
                    <a:pt x="77120" y="775421"/>
                  </a:lnTo>
                  <a:lnTo>
                    <a:pt x="103235" y="813154"/>
                  </a:lnTo>
                  <a:lnTo>
                    <a:pt x="132573" y="848301"/>
                  </a:lnTo>
                  <a:lnTo>
                    <a:pt x="164922" y="880649"/>
                  </a:lnTo>
                  <a:lnTo>
                    <a:pt x="200069" y="909986"/>
                  </a:lnTo>
                  <a:lnTo>
                    <a:pt x="237802" y="936101"/>
                  </a:lnTo>
                  <a:lnTo>
                    <a:pt x="277909" y="958780"/>
                  </a:lnTo>
                  <a:lnTo>
                    <a:pt x="320177" y="977812"/>
                  </a:lnTo>
                  <a:lnTo>
                    <a:pt x="364393" y="992984"/>
                  </a:lnTo>
                  <a:lnTo>
                    <a:pt x="410347" y="1004084"/>
                  </a:lnTo>
                  <a:lnTo>
                    <a:pt x="457825" y="1010899"/>
                  </a:lnTo>
                  <a:lnTo>
                    <a:pt x="506615" y="1013218"/>
                  </a:lnTo>
                  <a:close/>
                </a:path>
              </a:pathLst>
            </a:custGeom>
            <a:ln w="25399">
              <a:solidFill>
                <a:srgbClr val="10ADDA"/>
              </a:solidFill>
            </a:ln>
          </p:spPr>
          <p:txBody>
            <a:bodyPr wrap="square" lIns="0" tIns="0" rIns="0" bIns="0" rtlCol="0"/>
            <a:lstStyle/>
            <a:p>
              <a:endParaRPr/>
            </a:p>
          </p:txBody>
        </p:sp>
      </p:grpSp>
      <p:sp>
        <p:nvSpPr>
          <p:cNvPr id="17" name="object 29"/>
          <p:cNvSpPr/>
          <p:nvPr/>
        </p:nvSpPr>
        <p:spPr>
          <a:xfrm>
            <a:off x="0" y="937054"/>
            <a:ext cx="10079990" cy="0"/>
          </a:xfrm>
          <a:custGeom>
            <a:avLst/>
            <a:gdLst/>
            <a:ahLst/>
            <a:cxnLst/>
            <a:rect l="l" t="t" r="r" b="b"/>
            <a:pathLst>
              <a:path w="10079990">
                <a:moveTo>
                  <a:pt x="0" y="0"/>
                </a:moveTo>
                <a:lnTo>
                  <a:pt x="10080002" y="0"/>
                </a:lnTo>
              </a:path>
            </a:pathLst>
          </a:custGeom>
          <a:ln w="38100">
            <a:solidFill>
              <a:srgbClr val="7C7B7B"/>
            </a:solidFill>
          </a:ln>
        </p:spPr>
        <p:txBody>
          <a:bodyPr wrap="square" lIns="0" tIns="0" rIns="0" bIns="0" rtlCol="0"/>
          <a:lstStyle/>
          <a:p>
            <a:endParaRPr/>
          </a:p>
        </p:txBody>
      </p:sp>
      <p:grpSp>
        <p:nvGrpSpPr>
          <p:cNvPr id="22" name="Group 21"/>
          <p:cNvGrpSpPr/>
          <p:nvPr/>
        </p:nvGrpSpPr>
        <p:grpSpPr>
          <a:xfrm>
            <a:off x="354007" y="2944702"/>
            <a:ext cx="1011987" cy="1010285"/>
            <a:chOff x="299134" y="2331563"/>
            <a:chExt cx="1011987" cy="1010285"/>
          </a:xfrm>
        </p:grpSpPr>
        <p:sp>
          <p:nvSpPr>
            <p:cNvPr id="23" name="object 5"/>
            <p:cNvSpPr txBox="1"/>
            <p:nvPr/>
          </p:nvSpPr>
          <p:spPr>
            <a:xfrm>
              <a:off x="710393" y="2648033"/>
              <a:ext cx="191135" cy="369332"/>
            </a:xfrm>
            <a:prstGeom prst="rect">
              <a:avLst/>
            </a:prstGeom>
          </p:spPr>
          <p:txBody>
            <a:bodyPr vert="horz" wrap="square" lIns="0" tIns="0" rIns="0" bIns="0" rtlCol="0">
              <a:spAutoFit/>
            </a:bodyPr>
            <a:lstStyle/>
            <a:p>
              <a:pPr marL="12700">
                <a:lnSpc>
                  <a:spcPct val="100000"/>
                </a:lnSpc>
              </a:pPr>
              <a:r>
                <a:rPr lang="en-GB" sz="2400" dirty="0">
                  <a:solidFill>
                    <a:srgbClr val="69BE28"/>
                  </a:solidFill>
                  <a:latin typeface="Arial"/>
                  <a:cs typeface="Arial"/>
                </a:rPr>
                <a:t>2</a:t>
              </a:r>
              <a:endParaRPr sz="2400" dirty="0">
                <a:solidFill>
                  <a:srgbClr val="69BE28"/>
                </a:solidFill>
                <a:latin typeface="Arial"/>
                <a:cs typeface="Arial"/>
              </a:endParaRPr>
            </a:p>
          </p:txBody>
        </p:sp>
        <p:sp>
          <p:nvSpPr>
            <p:cNvPr id="24" name="object 12"/>
            <p:cNvSpPr/>
            <p:nvPr/>
          </p:nvSpPr>
          <p:spPr>
            <a:xfrm>
              <a:off x="300836" y="2331563"/>
              <a:ext cx="1010285" cy="1010285"/>
            </a:xfrm>
            <a:custGeom>
              <a:avLst/>
              <a:gdLst/>
              <a:ahLst/>
              <a:cxnLst/>
              <a:rect l="l" t="t" r="r" b="b"/>
              <a:pathLst>
                <a:path w="1010285" h="1010285">
                  <a:moveTo>
                    <a:pt x="504913" y="1009827"/>
                  </a:moveTo>
                  <a:lnTo>
                    <a:pt x="553540" y="1007516"/>
                  </a:lnTo>
                  <a:lnTo>
                    <a:pt x="600858" y="1000723"/>
                  </a:lnTo>
                  <a:lnTo>
                    <a:pt x="646657" y="989660"/>
                  </a:lnTo>
                  <a:lnTo>
                    <a:pt x="690726" y="974538"/>
                  </a:lnTo>
                  <a:lnTo>
                    <a:pt x="732852" y="955570"/>
                  </a:lnTo>
                  <a:lnTo>
                    <a:pt x="772824" y="932966"/>
                  </a:lnTo>
                  <a:lnTo>
                    <a:pt x="810430" y="906938"/>
                  </a:lnTo>
                  <a:lnTo>
                    <a:pt x="845459" y="877699"/>
                  </a:lnTo>
                  <a:lnTo>
                    <a:pt x="877699" y="845459"/>
                  </a:lnTo>
                  <a:lnTo>
                    <a:pt x="906938" y="810430"/>
                  </a:lnTo>
                  <a:lnTo>
                    <a:pt x="932966" y="772824"/>
                  </a:lnTo>
                  <a:lnTo>
                    <a:pt x="955570" y="732852"/>
                  </a:lnTo>
                  <a:lnTo>
                    <a:pt x="974538" y="690726"/>
                  </a:lnTo>
                  <a:lnTo>
                    <a:pt x="989660" y="646657"/>
                  </a:lnTo>
                  <a:lnTo>
                    <a:pt x="1000723" y="600858"/>
                  </a:lnTo>
                  <a:lnTo>
                    <a:pt x="1007516" y="553540"/>
                  </a:lnTo>
                  <a:lnTo>
                    <a:pt x="1009827" y="504913"/>
                  </a:lnTo>
                  <a:lnTo>
                    <a:pt x="1007516" y="456287"/>
                  </a:lnTo>
                  <a:lnTo>
                    <a:pt x="1000723" y="408969"/>
                  </a:lnTo>
                  <a:lnTo>
                    <a:pt x="989660" y="363169"/>
                  </a:lnTo>
                  <a:lnTo>
                    <a:pt x="974538" y="319101"/>
                  </a:lnTo>
                  <a:lnTo>
                    <a:pt x="955570" y="276975"/>
                  </a:lnTo>
                  <a:lnTo>
                    <a:pt x="932966" y="237003"/>
                  </a:lnTo>
                  <a:lnTo>
                    <a:pt x="906938" y="199397"/>
                  </a:lnTo>
                  <a:lnTo>
                    <a:pt x="877699" y="164368"/>
                  </a:lnTo>
                  <a:lnTo>
                    <a:pt x="845459" y="132128"/>
                  </a:lnTo>
                  <a:lnTo>
                    <a:pt x="810430" y="102889"/>
                  </a:lnTo>
                  <a:lnTo>
                    <a:pt x="772824" y="76861"/>
                  </a:lnTo>
                  <a:lnTo>
                    <a:pt x="732852" y="54257"/>
                  </a:lnTo>
                  <a:lnTo>
                    <a:pt x="690726" y="35289"/>
                  </a:lnTo>
                  <a:lnTo>
                    <a:pt x="646657" y="20167"/>
                  </a:lnTo>
                  <a:lnTo>
                    <a:pt x="600858" y="9104"/>
                  </a:lnTo>
                  <a:lnTo>
                    <a:pt x="553540" y="2311"/>
                  </a:lnTo>
                  <a:lnTo>
                    <a:pt x="504913" y="0"/>
                  </a:lnTo>
                  <a:lnTo>
                    <a:pt x="456287" y="2311"/>
                  </a:lnTo>
                  <a:lnTo>
                    <a:pt x="408969" y="9104"/>
                  </a:lnTo>
                  <a:lnTo>
                    <a:pt x="363169" y="20167"/>
                  </a:lnTo>
                  <a:lnTo>
                    <a:pt x="319101" y="35289"/>
                  </a:lnTo>
                  <a:lnTo>
                    <a:pt x="276975" y="54257"/>
                  </a:lnTo>
                  <a:lnTo>
                    <a:pt x="237003" y="76861"/>
                  </a:lnTo>
                  <a:lnTo>
                    <a:pt x="199397" y="102889"/>
                  </a:lnTo>
                  <a:lnTo>
                    <a:pt x="164368" y="132128"/>
                  </a:lnTo>
                  <a:lnTo>
                    <a:pt x="132128" y="164368"/>
                  </a:lnTo>
                  <a:lnTo>
                    <a:pt x="102889" y="199397"/>
                  </a:lnTo>
                  <a:lnTo>
                    <a:pt x="76861" y="237003"/>
                  </a:lnTo>
                  <a:lnTo>
                    <a:pt x="54257" y="276975"/>
                  </a:lnTo>
                  <a:lnTo>
                    <a:pt x="35289" y="319101"/>
                  </a:lnTo>
                  <a:lnTo>
                    <a:pt x="20167" y="363169"/>
                  </a:lnTo>
                  <a:lnTo>
                    <a:pt x="9104" y="408969"/>
                  </a:lnTo>
                  <a:lnTo>
                    <a:pt x="2311" y="456287"/>
                  </a:lnTo>
                  <a:lnTo>
                    <a:pt x="0" y="504913"/>
                  </a:lnTo>
                  <a:lnTo>
                    <a:pt x="2311" y="553540"/>
                  </a:lnTo>
                  <a:lnTo>
                    <a:pt x="9104" y="600858"/>
                  </a:lnTo>
                  <a:lnTo>
                    <a:pt x="20167" y="646657"/>
                  </a:lnTo>
                  <a:lnTo>
                    <a:pt x="35289" y="690726"/>
                  </a:lnTo>
                  <a:lnTo>
                    <a:pt x="54257" y="732852"/>
                  </a:lnTo>
                  <a:lnTo>
                    <a:pt x="76861" y="772824"/>
                  </a:lnTo>
                  <a:lnTo>
                    <a:pt x="102889" y="810430"/>
                  </a:lnTo>
                  <a:lnTo>
                    <a:pt x="132128" y="845459"/>
                  </a:lnTo>
                  <a:lnTo>
                    <a:pt x="164368" y="877699"/>
                  </a:lnTo>
                  <a:lnTo>
                    <a:pt x="199397" y="906938"/>
                  </a:lnTo>
                  <a:lnTo>
                    <a:pt x="237003" y="932966"/>
                  </a:lnTo>
                  <a:lnTo>
                    <a:pt x="276975" y="955570"/>
                  </a:lnTo>
                  <a:lnTo>
                    <a:pt x="319101" y="974538"/>
                  </a:lnTo>
                  <a:lnTo>
                    <a:pt x="363169" y="989660"/>
                  </a:lnTo>
                  <a:lnTo>
                    <a:pt x="408969" y="1000723"/>
                  </a:lnTo>
                  <a:lnTo>
                    <a:pt x="456287" y="1007516"/>
                  </a:lnTo>
                  <a:lnTo>
                    <a:pt x="504913" y="1009827"/>
                  </a:lnTo>
                  <a:close/>
                </a:path>
              </a:pathLst>
            </a:custGeom>
            <a:ln w="25399">
              <a:solidFill>
                <a:srgbClr val="69BE28"/>
              </a:solidFill>
            </a:ln>
          </p:spPr>
          <p:txBody>
            <a:bodyPr wrap="square" lIns="0" tIns="0" rIns="0" bIns="0" rtlCol="0"/>
            <a:lstStyle/>
            <a:p>
              <a:endParaRPr/>
            </a:p>
          </p:txBody>
        </p:sp>
        <p:sp>
          <p:nvSpPr>
            <p:cNvPr id="25" name="object 14"/>
            <p:cNvSpPr/>
            <p:nvPr/>
          </p:nvSpPr>
          <p:spPr>
            <a:xfrm>
              <a:off x="299134" y="2339183"/>
              <a:ext cx="1006475" cy="1002665"/>
            </a:xfrm>
            <a:custGeom>
              <a:avLst/>
              <a:gdLst/>
              <a:ahLst/>
              <a:cxnLst/>
              <a:rect l="l" t="t" r="r" b="b"/>
              <a:pathLst>
                <a:path w="1006475" h="1002664">
                  <a:moveTo>
                    <a:pt x="503008" y="1002626"/>
                  </a:moveTo>
                  <a:lnTo>
                    <a:pt x="551451" y="1000332"/>
                  </a:lnTo>
                  <a:lnTo>
                    <a:pt x="598591" y="993587"/>
                  </a:lnTo>
                  <a:lnTo>
                    <a:pt x="644217" y="982603"/>
                  </a:lnTo>
                  <a:lnTo>
                    <a:pt x="688119" y="967589"/>
                  </a:lnTo>
                  <a:lnTo>
                    <a:pt x="730086" y="948756"/>
                  </a:lnTo>
                  <a:lnTo>
                    <a:pt x="769907" y="926313"/>
                  </a:lnTo>
                  <a:lnTo>
                    <a:pt x="807371" y="900471"/>
                  </a:lnTo>
                  <a:lnTo>
                    <a:pt x="842268" y="871440"/>
                  </a:lnTo>
                  <a:lnTo>
                    <a:pt x="874387" y="839429"/>
                  </a:lnTo>
                  <a:lnTo>
                    <a:pt x="903516" y="804650"/>
                  </a:lnTo>
                  <a:lnTo>
                    <a:pt x="929445" y="767311"/>
                  </a:lnTo>
                  <a:lnTo>
                    <a:pt x="951964" y="727624"/>
                  </a:lnTo>
                  <a:lnTo>
                    <a:pt x="970861" y="685798"/>
                  </a:lnTo>
                  <a:lnTo>
                    <a:pt x="985926" y="642043"/>
                  </a:lnTo>
                  <a:lnTo>
                    <a:pt x="996947" y="596569"/>
                  </a:lnTo>
                  <a:lnTo>
                    <a:pt x="1003715" y="549587"/>
                  </a:lnTo>
                  <a:lnTo>
                    <a:pt x="1006017" y="501307"/>
                  </a:lnTo>
                  <a:lnTo>
                    <a:pt x="1003715" y="453028"/>
                  </a:lnTo>
                  <a:lnTo>
                    <a:pt x="996947" y="406048"/>
                  </a:lnTo>
                  <a:lnTo>
                    <a:pt x="985926" y="360576"/>
                  </a:lnTo>
                  <a:lnTo>
                    <a:pt x="970861" y="316822"/>
                  </a:lnTo>
                  <a:lnTo>
                    <a:pt x="951964" y="274997"/>
                  </a:lnTo>
                  <a:lnTo>
                    <a:pt x="929445" y="235311"/>
                  </a:lnTo>
                  <a:lnTo>
                    <a:pt x="903516" y="197973"/>
                  </a:lnTo>
                  <a:lnTo>
                    <a:pt x="874387" y="163195"/>
                  </a:lnTo>
                  <a:lnTo>
                    <a:pt x="842268" y="131185"/>
                  </a:lnTo>
                  <a:lnTo>
                    <a:pt x="807371" y="102154"/>
                  </a:lnTo>
                  <a:lnTo>
                    <a:pt x="769907" y="76312"/>
                  </a:lnTo>
                  <a:lnTo>
                    <a:pt x="730086" y="53870"/>
                  </a:lnTo>
                  <a:lnTo>
                    <a:pt x="688119" y="35037"/>
                  </a:lnTo>
                  <a:lnTo>
                    <a:pt x="644217" y="20023"/>
                  </a:lnTo>
                  <a:lnTo>
                    <a:pt x="598591" y="9039"/>
                  </a:lnTo>
                  <a:lnTo>
                    <a:pt x="551451" y="2294"/>
                  </a:lnTo>
                  <a:lnTo>
                    <a:pt x="503008" y="0"/>
                  </a:lnTo>
                  <a:lnTo>
                    <a:pt x="454564" y="2294"/>
                  </a:lnTo>
                  <a:lnTo>
                    <a:pt x="407423" y="9039"/>
                  </a:lnTo>
                  <a:lnTo>
                    <a:pt x="361795" y="20023"/>
                  </a:lnTo>
                  <a:lnTo>
                    <a:pt x="317893" y="35037"/>
                  </a:lnTo>
                  <a:lnTo>
                    <a:pt x="275925" y="53870"/>
                  </a:lnTo>
                  <a:lnTo>
                    <a:pt x="236104" y="76312"/>
                  </a:lnTo>
                  <a:lnTo>
                    <a:pt x="198640" y="102154"/>
                  </a:lnTo>
                  <a:lnTo>
                    <a:pt x="163744" y="131185"/>
                  </a:lnTo>
                  <a:lnTo>
                    <a:pt x="131626" y="163195"/>
                  </a:lnTo>
                  <a:lnTo>
                    <a:pt x="102497" y="197973"/>
                  </a:lnTo>
                  <a:lnTo>
                    <a:pt x="76568" y="235311"/>
                  </a:lnTo>
                  <a:lnTo>
                    <a:pt x="54051" y="274997"/>
                  </a:lnTo>
                  <a:lnTo>
                    <a:pt x="35154" y="316822"/>
                  </a:lnTo>
                  <a:lnTo>
                    <a:pt x="20090" y="360576"/>
                  </a:lnTo>
                  <a:lnTo>
                    <a:pt x="9069" y="406048"/>
                  </a:lnTo>
                  <a:lnTo>
                    <a:pt x="2302" y="453028"/>
                  </a:lnTo>
                  <a:lnTo>
                    <a:pt x="0" y="501307"/>
                  </a:lnTo>
                  <a:lnTo>
                    <a:pt x="2302" y="549587"/>
                  </a:lnTo>
                  <a:lnTo>
                    <a:pt x="9069" y="596569"/>
                  </a:lnTo>
                  <a:lnTo>
                    <a:pt x="20090" y="642043"/>
                  </a:lnTo>
                  <a:lnTo>
                    <a:pt x="35154" y="685798"/>
                  </a:lnTo>
                  <a:lnTo>
                    <a:pt x="54051" y="727624"/>
                  </a:lnTo>
                  <a:lnTo>
                    <a:pt x="76568" y="767311"/>
                  </a:lnTo>
                  <a:lnTo>
                    <a:pt x="102497" y="804650"/>
                  </a:lnTo>
                  <a:lnTo>
                    <a:pt x="131626" y="839429"/>
                  </a:lnTo>
                  <a:lnTo>
                    <a:pt x="163744" y="871440"/>
                  </a:lnTo>
                  <a:lnTo>
                    <a:pt x="198640" y="900471"/>
                  </a:lnTo>
                  <a:lnTo>
                    <a:pt x="236104" y="926313"/>
                  </a:lnTo>
                  <a:lnTo>
                    <a:pt x="275925" y="948756"/>
                  </a:lnTo>
                  <a:lnTo>
                    <a:pt x="317893" y="967589"/>
                  </a:lnTo>
                  <a:lnTo>
                    <a:pt x="361795" y="982603"/>
                  </a:lnTo>
                  <a:lnTo>
                    <a:pt x="407423" y="993587"/>
                  </a:lnTo>
                  <a:lnTo>
                    <a:pt x="454564" y="1000332"/>
                  </a:lnTo>
                  <a:lnTo>
                    <a:pt x="503008" y="1002626"/>
                  </a:lnTo>
                  <a:close/>
                </a:path>
              </a:pathLst>
            </a:custGeom>
            <a:ln w="25399">
              <a:solidFill>
                <a:srgbClr val="70B62C"/>
              </a:solidFill>
            </a:ln>
          </p:spPr>
          <p:txBody>
            <a:bodyPr wrap="square" lIns="0" tIns="0" rIns="0" bIns="0" rtlCol="0"/>
            <a:lstStyle/>
            <a:p>
              <a:endParaRPr/>
            </a:p>
          </p:txBody>
        </p:sp>
      </p:grpSp>
      <p:pic>
        <p:nvPicPr>
          <p:cNvPr id="21" name="Picture 20">
            <a:extLst>
              <a:ext uri="{FF2B5EF4-FFF2-40B4-BE49-F238E27FC236}">
                <a16:creationId xmlns:a16="http://schemas.microsoft.com/office/drawing/2014/main" id="{721FEBE4-74D7-4B88-AC14-5B6E134D88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398" y="6181671"/>
            <a:ext cx="635861" cy="845904"/>
          </a:xfrm>
          <a:prstGeom prst="rect">
            <a:avLst/>
          </a:prstGeom>
        </p:spPr>
      </p:pic>
      <p:sp>
        <p:nvSpPr>
          <p:cNvPr id="18" name="object 8">
            <a:extLst>
              <a:ext uri="{FF2B5EF4-FFF2-40B4-BE49-F238E27FC236}">
                <a16:creationId xmlns:a16="http://schemas.microsoft.com/office/drawing/2014/main" id="{30107594-2C12-4DD7-A1BF-A79C75F1243E}"/>
              </a:ext>
            </a:extLst>
          </p:cNvPr>
          <p:cNvSpPr txBox="1"/>
          <p:nvPr/>
        </p:nvSpPr>
        <p:spPr>
          <a:xfrm>
            <a:off x="1504940" y="1715353"/>
            <a:ext cx="7194559" cy="738664"/>
          </a:xfrm>
          <a:prstGeom prst="rect">
            <a:avLst/>
          </a:prstGeom>
          <a:solidFill>
            <a:srgbClr val="CF2453"/>
          </a:solidFill>
          <a:ln>
            <a:solidFill>
              <a:srgbClr val="69BE28"/>
            </a:solidFill>
          </a:ln>
        </p:spPr>
        <p:txBody>
          <a:bodyPr vert="horz" wrap="square" lIns="0" tIns="0" rIns="0" bIns="0" rtlCol="0">
            <a:spAutoFit/>
          </a:bodyPr>
          <a:lstStyle/>
          <a:p>
            <a:pPr>
              <a:lnSpc>
                <a:spcPct val="100000"/>
              </a:lnSpc>
            </a:pPr>
            <a:r>
              <a:rPr lang="en-GB" sz="2400" spc="-150" dirty="0">
                <a:solidFill>
                  <a:schemeClr val="bg1"/>
                </a:solidFill>
                <a:latin typeface="Century Gothic" panose="020B0502020202020204" pitchFamily="34" charset="0"/>
                <a:cs typeface="Times New Roman"/>
              </a:rPr>
              <a:t>Continue providing opportunities for all pupils to be involved in community projects</a:t>
            </a:r>
            <a:endParaRPr sz="2400" spc="-150" dirty="0">
              <a:solidFill>
                <a:schemeClr val="bg1"/>
              </a:solidFill>
              <a:latin typeface="Century Gothic" panose="020B0502020202020204" pitchFamily="34" charset="0"/>
              <a:cs typeface="Arial"/>
            </a:endParaRPr>
          </a:p>
        </p:txBody>
      </p:sp>
      <p:sp>
        <p:nvSpPr>
          <p:cNvPr id="20" name="object 8">
            <a:extLst>
              <a:ext uri="{FF2B5EF4-FFF2-40B4-BE49-F238E27FC236}">
                <a16:creationId xmlns:a16="http://schemas.microsoft.com/office/drawing/2014/main" id="{44623519-5314-4233-B542-6DDD2A1E7851}"/>
              </a:ext>
            </a:extLst>
          </p:cNvPr>
          <p:cNvSpPr txBox="1"/>
          <p:nvPr/>
        </p:nvSpPr>
        <p:spPr>
          <a:xfrm>
            <a:off x="1504940" y="4410183"/>
            <a:ext cx="6219902" cy="738664"/>
          </a:xfrm>
          <a:prstGeom prst="rect">
            <a:avLst/>
          </a:prstGeom>
          <a:solidFill>
            <a:srgbClr val="00AFD8"/>
          </a:solidFill>
          <a:ln>
            <a:solidFill>
              <a:srgbClr val="69BE28"/>
            </a:solidFill>
          </a:ln>
        </p:spPr>
        <p:txBody>
          <a:bodyPr vert="horz" wrap="square" lIns="0" tIns="0" rIns="0" bIns="0" rtlCol="0">
            <a:spAutoFit/>
          </a:bodyPr>
          <a:lstStyle/>
          <a:p>
            <a:pPr>
              <a:lnSpc>
                <a:spcPct val="100000"/>
              </a:lnSpc>
            </a:pPr>
            <a:r>
              <a:rPr lang="en-GB" sz="2400" spc="-150" dirty="0">
                <a:solidFill>
                  <a:schemeClr val="bg1"/>
                </a:solidFill>
                <a:latin typeface="Century Gothic" panose="020B0502020202020204" pitchFamily="34" charset="0"/>
                <a:cs typeface="Arial"/>
              </a:rPr>
              <a:t>Continue to use creative ways to express our feelings</a:t>
            </a:r>
            <a:endParaRPr sz="2400" spc="-150" dirty="0">
              <a:solidFill>
                <a:schemeClr val="bg1"/>
              </a:solidFill>
              <a:latin typeface="Century Gothic" panose="020B0502020202020204" pitchFamily="34" charset="0"/>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6678</TotalTime>
  <Words>507</Words>
  <Application>Microsoft Office PowerPoint</Application>
  <PresentationFormat>Custom</PresentationFormat>
  <Paragraphs>46</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Century Gothic</vt:lpstr>
      <vt:lpstr>Times New Roman</vt:lpstr>
      <vt:lpstr>Office Theme</vt:lpstr>
      <vt:lpstr>PowerPoint Presentation</vt:lpstr>
      <vt:lpstr>Key Learning Objectives</vt:lpstr>
      <vt:lpstr>Project Content </vt:lpstr>
      <vt:lpstr>Impact on children and young people</vt:lpstr>
      <vt:lpstr> Impact on staff/school community </vt:lpstr>
      <vt:lpstr>Impact of our project through photographs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Chapman</dc:creator>
  <cp:lastModifiedBy>Laura Cooke</cp:lastModifiedBy>
  <cp:revision>123</cp:revision>
  <dcterms:created xsi:type="dcterms:W3CDTF">2016-09-09T15:16:11Z</dcterms:created>
  <dcterms:modified xsi:type="dcterms:W3CDTF">2021-05-20T07:19:11Z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2016-09-08T00:00:00Z</vt:filetime>
  </property>
  <property fmtid="{D5CDD505-2E9C-101B-9397-08002B2CF9AE}" pid="3" name="Creator">
    <vt:lpwstr>Adobe InDesign CC 2015 (Macintosh)</vt:lpwstr>
  </property>
  <property fmtid="{D5CDD505-2E9C-101B-9397-08002B2CF9AE}" pid="4" name="LastSaved">
    <vt:filetime>2016-09-09T00:00:00Z</vt:filetime>
  </property>
</Properties>
</file>